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5"/>
  </p:notesMasterIdLst>
  <p:handoutMasterIdLst>
    <p:handoutMasterId r:id="rId96"/>
  </p:handoutMasterIdLst>
  <p:sldIdLst>
    <p:sldId id="715" r:id="rId2"/>
    <p:sldId id="1348" r:id="rId3"/>
    <p:sldId id="831" r:id="rId4"/>
    <p:sldId id="1267" r:id="rId5"/>
    <p:sldId id="1351" r:id="rId6"/>
    <p:sldId id="306" r:id="rId7"/>
    <p:sldId id="1350" r:id="rId8"/>
    <p:sldId id="1251" r:id="rId9"/>
    <p:sldId id="1252" r:id="rId10"/>
    <p:sldId id="1349" r:id="rId11"/>
    <p:sldId id="1241" r:id="rId12"/>
    <p:sldId id="307" r:id="rId13"/>
    <p:sldId id="1155" r:id="rId14"/>
    <p:sldId id="1268" r:id="rId15"/>
    <p:sldId id="592" r:id="rId16"/>
    <p:sldId id="1257" r:id="rId17"/>
    <p:sldId id="1265" r:id="rId18"/>
    <p:sldId id="1158" r:id="rId19"/>
    <p:sldId id="1159" r:id="rId20"/>
    <p:sldId id="1164" r:id="rId21"/>
    <p:sldId id="1165" r:id="rId22"/>
    <p:sldId id="321" r:id="rId23"/>
    <p:sldId id="658" r:id="rId24"/>
    <p:sldId id="628" r:id="rId25"/>
    <p:sldId id="722" r:id="rId26"/>
    <p:sldId id="1243" r:id="rId27"/>
    <p:sldId id="726" r:id="rId28"/>
    <p:sldId id="610" r:id="rId29"/>
    <p:sldId id="714" r:id="rId30"/>
    <p:sldId id="1245" r:id="rId31"/>
    <p:sldId id="1246" r:id="rId32"/>
    <p:sldId id="1346" r:id="rId33"/>
    <p:sldId id="1229" r:id="rId34"/>
    <p:sldId id="1220" r:id="rId35"/>
    <p:sldId id="1225" r:id="rId36"/>
    <p:sldId id="686" r:id="rId37"/>
    <p:sldId id="687" r:id="rId38"/>
    <p:sldId id="1230" r:id="rId39"/>
    <p:sldId id="636" r:id="rId40"/>
    <p:sldId id="637" r:id="rId41"/>
    <p:sldId id="753" r:id="rId42"/>
    <p:sldId id="717" r:id="rId43"/>
    <p:sldId id="762" r:id="rId44"/>
    <p:sldId id="748" r:id="rId45"/>
    <p:sldId id="749" r:id="rId46"/>
    <p:sldId id="747" r:id="rId47"/>
    <p:sldId id="746" r:id="rId48"/>
    <p:sldId id="679" r:id="rId49"/>
    <p:sldId id="1231" r:id="rId50"/>
    <p:sldId id="1228" r:id="rId51"/>
    <p:sldId id="725" r:id="rId52"/>
    <p:sldId id="755" r:id="rId53"/>
    <p:sldId id="756" r:id="rId54"/>
    <p:sldId id="757" r:id="rId55"/>
    <p:sldId id="728" r:id="rId56"/>
    <p:sldId id="754" r:id="rId57"/>
    <p:sldId id="355" r:id="rId58"/>
    <p:sldId id="416" r:id="rId59"/>
    <p:sldId id="414" r:id="rId60"/>
    <p:sldId id="415" r:id="rId61"/>
    <p:sldId id="413" r:id="rId62"/>
    <p:sldId id="432" r:id="rId63"/>
    <p:sldId id="1347" r:id="rId64"/>
    <p:sldId id="1343" r:id="rId65"/>
    <p:sldId id="1344" r:id="rId66"/>
    <p:sldId id="574" r:id="rId67"/>
    <p:sldId id="572" r:id="rId68"/>
    <p:sldId id="573" r:id="rId69"/>
    <p:sldId id="570" r:id="rId70"/>
    <p:sldId id="571" r:id="rId71"/>
    <p:sldId id="580" r:id="rId72"/>
    <p:sldId id="583" r:id="rId73"/>
    <p:sldId id="1325" r:id="rId74"/>
    <p:sldId id="1326" r:id="rId75"/>
    <p:sldId id="1327" r:id="rId76"/>
    <p:sldId id="1331" r:id="rId77"/>
    <p:sldId id="1332" r:id="rId78"/>
    <p:sldId id="1232" r:id="rId79"/>
    <p:sldId id="644" r:id="rId80"/>
    <p:sldId id="1345" r:id="rId81"/>
    <p:sldId id="1253" r:id="rId82"/>
    <p:sldId id="1277" r:id="rId83"/>
    <p:sldId id="1259" r:id="rId84"/>
    <p:sldId id="1284" r:id="rId85"/>
    <p:sldId id="1271" r:id="rId86"/>
    <p:sldId id="1272" r:id="rId87"/>
    <p:sldId id="1289" r:id="rId88"/>
    <p:sldId id="1291" r:id="rId89"/>
    <p:sldId id="1233" r:id="rId90"/>
    <p:sldId id="1234" r:id="rId91"/>
    <p:sldId id="642" r:id="rId92"/>
    <p:sldId id="1223" r:id="rId93"/>
    <p:sldId id="1172" r:id="rId94"/>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81497" autoAdjust="0"/>
  </p:normalViewPr>
  <p:slideViewPr>
    <p:cSldViewPr>
      <p:cViewPr varScale="1">
        <p:scale>
          <a:sx n="99" d="100"/>
          <a:sy n="99" d="100"/>
        </p:scale>
        <p:origin x="120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Our group is charged with developing and maintaining the USGS MODFLOW program.  This is includes MODFLOW-2005, MODFLOW-NWT, MODFLOW-USG, SEAWAT, and others.  In 2017 we released MODFLOW 6 as a new version of MODFLOW that we could use to build from.  </a:t>
            </a:r>
          </a:p>
        </p:txBody>
      </p:sp>
    </p:spTree>
    <p:extLst>
      <p:ext uri="{BB962C8B-B14F-4D97-AF65-F5344CB8AC3E}">
        <p14:creationId xmlns:p14="http://schemas.microsoft.com/office/powerpoint/2010/main" val="250210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Groundwater Flow</a:t>
            </a:r>
          </a:p>
          <a:p>
            <a:pPr lvl="1"/>
            <a:r>
              <a:rPr lang="en-US" dirty="0"/>
              <a:t>Transport</a:t>
            </a:r>
          </a:p>
          <a:p>
            <a:pPr lvl="1"/>
            <a:r>
              <a:rPr lang="en-US" dirty="0"/>
              <a:t>Pipe Network</a:t>
            </a:r>
          </a:p>
          <a:p>
            <a:pPr lvl="1"/>
            <a:r>
              <a:rPr lang="en-US" dirty="0"/>
              <a:t>Surface Water Flow</a:t>
            </a:r>
          </a:p>
          <a:p>
            <a:pPr lvl="1"/>
            <a:r>
              <a:rPr lang="en-US" dirty="0"/>
              <a:t>Landscape Hydrology</a:t>
            </a:r>
          </a:p>
          <a:p>
            <a:endParaRPr lang="en-US" dirty="0"/>
          </a:p>
        </p:txBody>
      </p:sp>
    </p:spTree>
    <p:extLst>
      <p:ext uri="{BB962C8B-B14F-4D97-AF65-F5344CB8AC3E}">
        <p14:creationId xmlns:p14="http://schemas.microsoft.com/office/powerpoint/2010/main" val="460775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scale and fine scale</a:t>
            </a:r>
          </a:p>
        </p:txBody>
      </p:sp>
    </p:spTree>
    <p:extLst>
      <p:ext uri="{BB962C8B-B14F-4D97-AF65-F5344CB8AC3E}">
        <p14:creationId xmlns:p14="http://schemas.microsoft.com/office/powerpoint/2010/main" val="146251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3806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789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788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solver</a:t>
            </a:r>
            <a:r>
              <a:rPr lang="en-US" baseline="0" dirty="0"/>
              <a:t> is unstructured and asymmetric, can handle Newton-</a:t>
            </a:r>
            <a:r>
              <a:rPr lang="en-US" baseline="0" dirty="0" err="1"/>
              <a:t>Raphson</a:t>
            </a:r>
            <a:r>
              <a:rPr lang="en-US" baseline="0" dirty="0"/>
              <a:t>, unstructured grids, ghost nodes, XT3D, dispersion tensors, </a:t>
            </a:r>
            <a:r>
              <a:rPr lang="en-US" baseline="0" dirty="0" err="1"/>
              <a:t>etc</a:t>
            </a:r>
            <a:r>
              <a:rPr lang="mr-IN" baseline="0" dirty="0"/>
              <a:t>…</a:t>
            </a:r>
            <a:endParaRPr lang="en-US" dirty="0"/>
          </a:p>
        </p:txBody>
      </p:sp>
    </p:spTree>
    <p:extLst>
      <p:ext uri="{BB962C8B-B14F-4D97-AF65-F5344CB8AC3E}">
        <p14:creationId xmlns:p14="http://schemas.microsoft.com/office/powerpoint/2010/main" val="188806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007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4158966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5268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I sometimes show this slide that I received from Lenny </a:t>
            </a:r>
            <a:r>
              <a:rPr lang="en-US" dirty="0" err="1"/>
              <a:t>Konikow</a:t>
            </a:r>
            <a:r>
              <a:rPr lang="en-US" dirty="0"/>
              <a:t> to give some historical context about MODFLOW.  This is an internal USGS memo from John </a:t>
            </a:r>
            <a:r>
              <a:rPr lang="en-US" dirty="0" err="1"/>
              <a:t>Bredehoeft</a:t>
            </a:r>
            <a:r>
              <a:rPr lang="en-US" dirty="0"/>
              <a:t> in 1979 that gives the marching orders to begin developing MODFLOW.  There are a few important things to note here: (1) this was 40 years ago!  (2) the model should be machine independent, flexible, and teachable,  Modules are independent of one another!</a:t>
            </a:r>
          </a:p>
        </p:txBody>
      </p:sp>
    </p:spTree>
    <p:extLst>
      <p:ext uri="{BB962C8B-B14F-4D97-AF65-F5344CB8AC3E}">
        <p14:creationId xmlns:p14="http://schemas.microsoft.com/office/powerpoint/2010/main" val="3599564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592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I was lucky to have the opportunity to work with Arlen Harbaugh for a couple of years.  Arlen is one of the original developers of MODFLOW.  Arlen saw MODFLOW as more than just a program.  MODFLOW was the philosophy before a number of core principals: …. Many believe these core principals are behind MODFLOW’s popularity.  We are here 40 years later at the MODFLOW conference.  </a:t>
            </a:r>
          </a:p>
        </p:txBody>
      </p:sp>
    </p:spTree>
    <p:extLst>
      <p:ext uri="{BB962C8B-B14F-4D97-AF65-F5344CB8AC3E}">
        <p14:creationId xmlns:p14="http://schemas.microsoft.com/office/powerpoint/2010/main" val="321771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Because of it’s popularity, a wide variety of tools have been developed to support MODFLOW…</a:t>
            </a:r>
          </a:p>
        </p:txBody>
      </p:sp>
    </p:spTree>
    <p:extLst>
      <p:ext uri="{BB962C8B-B14F-4D97-AF65-F5344CB8AC3E}">
        <p14:creationId xmlns:p14="http://schemas.microsoft.com/office/powerpoint/2010/main" val="110280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Over the years, our groundwater problems have become more and more complex.  As hydrogeologists and scientists , we are being asked to address karst problems, transport problems, unsaturated zone problems, etc.  As a result, MODFLOW has been expanded to incorporate other processes and coupled with a variety of other models.</a:t>
            </a:r>
          </a:p>
        </p:txBody>
      </p:sp>
    </p:spTree>
    <p:extLst>
      <p:ext uri="{BB962C8B-B14F-4D97-AF65-F5344CB8AC3E}">
        <p14:creationId xmlns:p14="http://schemas.microsoft.com/office/powerpoint/2010/main" val="72048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This slide, which is surely incomplete, shows a MODFLOW ecosystem in which many different packages, processes, and codes have been written or coupled to solve these problems.  This is an impressive collection of capabilities that use MODFLOW in one way or another.</a:t>
            </a:r>
          </a:p>
        </p:txBody>
      </p:sp>
    </p:spTree>
    <p:extLst>
      <p:ext uri="{BB962C8B-B14F-4D97-AF65-F5344CB8AC3E}">
        <p14:creationId xmlns:p14="http://schemas.microsoft.com/office/powerpoint/2010/main" val="3124298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groundwater availability studies used MODFLOW</a:t>
            </a:r>
          </a:p>
        </p:txBody>
      </p:sp>
    </p:spTree>
    <p:extLst>
      <p:ext uri="{BB962C8B-B14F-4D97-AF65-F5344CB8AC3E}">
        <p14:creationId xmlns:p14="http://schemas.microsoft.com/office/powerpoint/2010/main" val="15666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(8/13/15 09:29) -----</a:t>
            </a:r>
          </a:p>
          <a:p>
            <a:r>
              <a:rPr lang="en-US" dirty="0"/>
              <a:t>GW-SW interaction</a:t>
            </a:r>
          </a:p>
          <a:p>
            <a:r>
              <a:rPr lang="en-US" dirty="0"/>
              <a:t>Watershed hydrology</a:t>
            </a:r>
          </a:p>
          <a:p>
            <a:r>
              <a:rPr lang="en-US" dirty="0"/>
              <a:t>Geomechanical issues with subsidence</a:t>
            </a:r>
          </a:p>
          <a:p>
            <a:r>
              <a:rPr lang="en-US" dirty="0"/>
              <a:t>Chemistry</a:t>
            </a:r>
          </a:p>
          <a:p>
            <a:r>
              <a:rPr lang="en-US" dirty="0"/>
              <a:t>Management</a:t>
            </a:r>
          </a:p>
          <a:p>
            <a:endParaRPr lang="en-US" dirty="0"/>
          </a:p>
        </p:txBody>
      </p:sp>
    </p:spTree>
    <p:extLst>
      <p:ext uri="{BB962C8B-B14F-4D97-AF65-F5344CB8AC3E}">
        <p14:creationId xmlns:p14="http://schemas.microsoft.com/office/powerpoint/2010/main" val="61542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909737" eaLnBrk="1" hangingPunct="1">
              <a:defRPr/>
            </a:pPr>
            <a:r>
              <a:rPr lang="en-US" sz="1600" dirty="0"/>
              <a:t>MODFLOW 6 will combine the best features of existing versions of MODFLOW and get rid of outdated functionality. Highly coupled and complex systems will be solved with one system of equations making this MODFLOW version much faster than with previous versions of MODFLOW that iteratively solved the flow part, then the other parts, like transport or local grid refinement.  This effort intends to modernize MODFLOW’s design to account for 20+ years of improvements in software design and essentially making MODFLOW a more of a hydrologic simulator.  </a:t>
            </a:r>
          </a:p>
          <a:p>
            <a:endParaRPr lang="en-US" dirty="0"/>
          </a:p>
        </p:txBody>
      </p:sp>
    </p:spTree>
    <p:extLst>
      <p:ext uri="{BB962C8B-B14F-4D97-AF65-F5344CB8AC3E}">
        <p14:creationId xmlns:p14="http://schemas.microsoft.com/office/powerpoint/2010/main" val="71864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41.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3.wmf"/><Relationship Id="rId10" Type="http://schemas.openxmlformats.org/officeDocument/2006/relationships/image" Target="../media/image44.png"/><Relationship Id="rId4" Type="http://schemas.openxmlformats.org/officeDocument/2006/relationships/image" Target="../media/image40.wmf"/><Relationship Id="rId9" Type="http://schemas.openxmlformats.org/officeDocument/2006/relationships/image" Target="../media/image42.wmf"/></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if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hyperlink" Target="http://tutorial.math.lamar.edu/Classes/CalcI/NewtonsMethod.aspx"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6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6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oi.org/10.1111/%20j.1745-6584.2009.00555.x"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6.xml"/><Relationship Id="rId5" Type="http://schemas.openxmlformats.org/officeDocument/2006/relationships/image" Target="../media/image104.emf"/><Relationship Id="rId4" Type="http://schemas.openxmlformats.org/officeDocument/2006/relationships/image" Target="../media/image103.emf"/></Relationships>
</file>

<file path=ppt/slides/_rels/slide8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emf"/><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09.emf"/></Relationships>
</file>

<file path=ppt/slides/_rels/slide8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619001-0682-5E48-A25A-17A88E049D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Groundwater Flow Model</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47</a:t>
            </a:r>
            <a:r>
              <a:rPr lang="en-US" sz="1800" baseline="30000" dirty="0"/>
              <a:t>TH</a:t>
            </a:r>
            <a:r>
              <a:rPr lang="en-US" sz="1800" dirty="0"/>
              <a:t> IAH Congress</a:t>
            </a:r>
          </a:p>
          <a:p>
            <a:pPr>
              <a:defRPr/>
            </a:pPr>
            <a:r>
              <a:rPr lang="en-US" sz="1800" dirty="0"/>
              <a:t>São Paulo, Brazil</a:t>
            </a:r>
          </a:p>
          <a:p>
            <a:pPr>
              <a:defRPr/>
            </a:pPr>
            <a:r>
              <a:rPr lang="en-US" sz="1800" dirty="0"/>
              <a:t>August 22, 2021</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4"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6BA5557-0D63-6D48-99E3-F28A87FA6658}"/>
              </a:ext>
            </a:extLst>
          </p:cNvPr>
          <p:cNvSpPr>
            <a:spLocks noChangeAspect="1"/>
          </p:cNvSpPr>
          <p:nvPr/>
        </p:nvSpPr>
        <p:spPr bwMode="auto">
          <a:xfrm>
            <a:off x="3699468" y="998520"/>
            <a:ext cx="4797599" cy="47975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4" name="Oval 3">
            <a:extLst>
              <a:ext uri="{FF2B5EF4-FFF2-40B4-BE49-F238E27FC236}">
                <a16:creationId xmlns:a16="http://schemas.microsoft.com/office/drawing/2014/main" id="{AFDD511F-6B4E-0D41-A9FD-12A16AF12190}"/>
              </a:ext>
            </a:extLst>
          </p:cNvPr>
          <p:cNvSpPr>
            <a:spLocks noChangeAspect="1"/>
          </p:cNvSpPr>
          <p:nvPr/>
        </p:nvSpPr>
        <p:spPr bwMode="auto">
          <a:xfrm>
            <a:off x="6816197" y="77773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Reactive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5" name="Oval 4">
            <a:extLst>
              <a:ext uri="{FF2B5EF4-FFF2-40B4-BE49-F238E27FC236}">
                <a16:creationId xmlns:a16="http://schemas.microsoft.com/office/drawing/2014/main" id="{CB1B1D1B-94D8-6245-81A6-163A1E04662D}"/>
              </a:ext>
            </a:extLst>
          </p:cNvPr>
          <p:cNvSpPr>
            <a:spLocks noChangeAspect="1"/>
          </p:cNvSpPr>
          <p:nvPr/>
        </p:nvSpPr>
        <p:spPr bwMode="auto">
          <a:xfrm>
            <a:off x="5561963" y="470037"/>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6" name="Oval 5">
            <a:extLst>
              <a:ext uri="{FF2B5EF4-FFF2-40B4-BE49-F238E27FC236}">
                <a16:creationId xmlns:a16="http://schemas.microsoft.com/office/drawing/2014/main" id="{AE8C174C-9186-7046-966B-25407B870D7D}"/>
              </a:ext>
            </a:extLst>
          </p:cNvPr>
          <p:cNvSpPr>
            <a:spLocks noChangeAspect="1"/>
          </p:cNvSpPr>
          <p:nvPr/>
        </p:nvSpPr>
        <p:spPr bwMode="auto">
          <a:xfrm>
            <a:off x="4343878" y="81523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Landscape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7" name="Oval 6">
            <a:extLst>
              <a:ext uri="{FF2B5EF4-FFF2-40B4-BE49-F238E27FC236}">
                <a16:creationId xmlns:a16="http://schemas.microsoft.com/office/drawing/2014/main" id="{49C28D68-FB0D-B646-98C9-3A18CE577A5C}"/>
              </a:ext>
            </a:extLst>
          </p:cNvPr>
          <p:cNvSpPr>
            <a:spLocks noChangeAspect="1"/>
          </p:cNvSpPr>
          <p:nvPr/>
        </p:nvSpPr>
        <p:spPr bwMode="auto">
          <a:xfrm>
            <a:off x="3458233" y="175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8" name="Oval 7">
            <a:extLst>
              <a:ext uri="{FF2B5EF4-FFF2-40B4-BE49-F238E27FC236}">
                <a16:creationId xmlns:a16="http://schemas.microsoft.com/office/drawing/2014/main" id="{A1AE5F91-AA1A-6E4E-A7D7-606F7EBC0945}"/>
              </a:ext>
            </a:extLst>
          </p:cNvPr>
          <p:cNvSpPr>
            <a:spLocks noChangeAspect="1"/>
          </p:cNvSpPr>
          <p:nvPr/>
        </p:nvSpPr>
        <p:spPr bwMode="auto">
          <a:xfrm>
            <a:off x="3160685" y="291296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9" name="Oval 8">
            <a:extLst>
              <a:ext uri="{FF2B5EF4-FFF2-40B4-BE49-F238E27FC236}">
                <a16:creationId xmlns:a16="http://schemas.microsoft.com/office/drawing/2014/main" id="{6137CD59-56B3-B34E-ABB8-31ADB1596E42}"/>
              </a:ext>
            </a:extLst>
          </p:cNvPr>
          <p:cNvSpPr>
            <a:spLocks noChangeAspect="1"/>
          </p:cNvSpPr>
          <p:nvPr/>
        </p:nvSpPr>
        <p:spPr bwMode="auto">
          <a:xfrm>
            <a:off x="3489412" y="4112464"/>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10" name="Oval 9">
            <a:extLst>
              <a:ext uri="{FF2B5EF4-FFF2-40B4-BE49-F238E27FC236}">
                <a16:creationId xmlns:a16="http://schemas.microsoft.com/office/drawing/2014/main" id="{18336EA5-3B45-7A49-AC2E-8DB0F8B98296}"/>
              </a:ext>
            </a:extLst>
          </p:cNvPr>
          <p:cNvSpPr>
            <a:spLocks noChangeAspect="1"/>
          </p:cNvSpPr>
          <p:nvPr/>
        </p:nvSpPr>
        <p:spPr bwMode="auto">
          <a:xfrm>
            <a:off x="4349602" y="498242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Parameter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11" name="Oval 10">
            <a:extLst>
              <a:ext uri="{FF2B5EF4-FFF2-40B4-BE49-F238E27FC236}">
                <a16:creationId xmlns:a16="http://schemas.microsoft.com/office/drawing/2014/main" id="{09F4AEC4-CD5A-E644-9E40-87E5B55EAE6B}"/>
              </a:ext>
            </a:extLst>
          </p:cNvPr>
          <p:cNvSpPr>
            <a:spLocks noChangeAspect="1"/>
          </p:cNvSpPr>
          <p:nvPr/>
        </p:nvSpPr>
        <p:spPr bwMode="auto">
          <a:xfrm>
            <a:off x="6826292" y="5006199"/>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12" name="Oval 11">
            <a:extLst>
              <a:ext uri="{FF2B5EF4-FFF2-40B4-BE49-F238E27FC236}">
                <a16:creationId xmlns:a16="http://schemas.microsoft.com/office/drawing/2014/main" id="{D8A020DD-346F-9449-B1A0-1FE1C151C7B6}"/>
              </a:ext>
            </a:extLst>
          </p:cNvPr>
          <p:cNvSpPr>
            <a:spLocks noChangeAspect="1"/>
          </p:cNvSpPr>
          <p:nvPr/>
        </p:nvSpPr>
        <p:spPr bwMode="auto">
          <a:xfrm>
            <a:off x="8053518" y="288426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Karst and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13" name="Oval 12">
            <a:extLst>
              <a:ext uri="{FF2B5EF4-FFF2-40B4-BE49-F238E27FC236}">
                <a16:creationId xmlns:a16="http://schemas.microsoft.com/office/drawing/2014/main" id="{9F6001A3-AB41-0D49-840F-7E7276A7C816}"/>
              </a:ext>
            </a:extLst>
          </p:cNvPr>
          <p:cNvSpPr>
            <a:spLocks noChangeAspect="1"/>
          </p:cNvSpPr>
          <p:nvPr/>
        </p:nvSpPr>
        <p:spPr bwMode="auto">
          <a:xfrm>
            <a:off x="7717516" y="1663582"/>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14" name="Oval 13">
            <a:extLst>
              <a:ext uri="{FF2B5EF4-FFF2-40B4-BE49-F238E27FC236}">
                <a16:creationId xmlns:a16="http://schemas.microsoft.com/office/drawing/2014/main" id="{C4D2B260-AB8F-BB4C-8643-9644B2D9FC33}"/>
              </a:ext>
            </a:extLst>
          </p:cNvPr>
          <p:cNvSpPr>
            <a:spLocks noChangeAspect="1"/>
          </p:cNvSpPr>
          <p:nvPr/>
        </p:nvSpPr>
        <p:spPr bwMode="auto">
          <a:xfrm>
            <a:off x="7708731" y="413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15" name="Oval 14">
            <a:extLst>
              <a:ext uri="{FF2B5EF4-FFF2-40B4-BE49-F238E27FC236}">
                <a16:creationId xmlns:a16="http://schemas.microsoft.com/office/drawing/2014/main" id="{B1F3E196-5CED-D24A-AB0E-E3FB96274A5E}"/>
              </a:ext>
            </a:extLst>
          </p:cNvPr>
          <p:cNvSpPr>
            <a:spLocks noChangeAspect="1"/>
          </p:cNvSpPr>
          <p:nvPr/>
        </p:nvSpPr>
        <p:spPr bwMode="auto">
          <a:xfrm>
            <a:off x="5618200" y="534131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16" name="Donut 15">
            <a:extLst>
              <a:ext uri="{FF2B5EF4-FFF2-40B4-BE49-F238E27FC236}">
                <a16:creationId xmlns:a16="http://schemas.microsoft.com/office/drawing/2014/main" id="{9E12F92C-A1B8-F440-934C-2155B583DD2C}"/>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sp>
        <p:nvSpPr>
          <p:cNvPr id="19" name="Oval 18">
            <a:extLst>
              <a:ext uri="{FF2B5EF4-FFF2-40B4-BE49-F238E27FC236}">
                <a16:creationId xmlns:a16="http://schemas.microsoft.com/office/drawing/2014/main" id="{07CFC430-DE53-E445-A516-93E2A4E72727}"/>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21" name="Rectangle 20">
            <a:extLst>
              <a:ext uri="{FF2B5EF4-FFF2-40B4-BE49-F238E27FC236}">
                <a16:creationId xmlns:a16="http://schemas.microsoft.com/office/drawing/2014/main" id="{CA2D1562-ED48-A34B-AD71-8EC14D4FE82D}"/>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Tree>
    <p:extLst>
      <p:ext uri="{BB962C8B-B14F-4D97-AF65-F5344CB8AC3E}">
        <p14:creationId xmlns:p14="http://schemas.microsoft.com/office/powerpoint/2010/main" val="344243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val 205">
            <a:extLst>
              <a:ext uri="{FF2B5EF4-FFF2-40B4-BE49-F238E27FC236}">
                <a16:creationId xmlns:a16="http://schemas.microsoft.com/office/drawing/2014/main" id="{3D020E48-114F-7E4D-BD25-2470D6E1A7E8}"/>
              </a:ext>
            </a:extLst>
          </p:cNvPr>
          <p:cNvSpPr>
            <a:spLocks noChangeAspect="1"/>
          </p:cNvSpPr>
          <p:nvPr/>
        </p:nvSpPr>
        <p:spPr bwMode="auto">
          <a:xfrm>
            <a:off x="3699468" y="998520"/>
            <a:ext cx="4797599" cy="47975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Donut 6">
            <a:extLst>
              <a:ext uri="{FF2B5EF4-FFF2-40B4-BE49-F238E27FC236}">
                <a16:creationId xmlns:a16="http://schemas.microsoft.com/office/drawing/2014/main" id="{AD2CF12C-514E-C94B-8586-E97F976BA357}"/>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grpSp>
        <p:nvGrpSpPr>
          <p:cNvPr id="115" name="Group 114">
            <a:extLst>
              <a:ext uri="{FF2B5EF4-FFF2-40B4-BE49-F238E27FC236}">
                <a16:creationId xmlns:a16="http://schemas.microsoft.com/office/drawing/2014/main" id="{6712909C-27BD-3047-86A3-9E78B6A9BCDC}"/>
              </a:ext>
            </a:extLst>
          </p:cNvPr>
          <p:cNvGrpSpPr/>
          <p:nvPr/>
        </p:nvGrpSpPr>
        <p:grpSpPr>
          <a:xfrm>
            <a:off x="1828801" y="-1248"/>
            <a:ext cx="8709221" cy="6879846"/>
            <a:chOff x="304800" y="-1248"/>
            <a:chExt cx="8709221" cy="6879846"/>
          </a:xfrm>
        </p:grpSpPr>
        <p:sp>
          <p:nvSpPr>
            <p:cNvPr id="26" name="TextBox 25">
              <a:extLst>
                <a:ext uri="{FF2B5EF4-FFF2-40B4-BE49-F238E27FC236}">
                  <a16:creationId xmlns:a16="http://schemas.microsoft.com/office/drawing/2014/main" id="{D8AB087A-5937-2641-97CF-DE71FA8C01DD}"/>
                </a:ext>
              </a:extLst>
            </p:cNvPr>
            <p:cNvSpPr txBox="1"/>
            <p:nvPr/>
          </p:nvSpPr>
          <p:spPr>
            <a:xfrm>
              <a:off x="7405947" y="1330136"/>
              <a:ext cx="1015021"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MODPATH</a:t>
              </a:r>
            </a:p>
            <a:p>
              <a:r>
                <a:rPr lang="en-US" sz="1000" b="1" dirty="0">
                  <a:solidFill>
                    <a:schemeClr val="accent6">
                      <a:lumMod val="20000"/>
                      <a:lumOff val="80000"/>
                    </a:schemeClr>
                  </a:solidFill>
                  <a:latin typeface="Abadi" panose="020B0604020104020204" pitchFamily="34" charset="0"/>
                </a:rPr>
                <a:t>mod-PATH3DU</a:t>
              </a:r>
            </a:p>
            <a:p>
              <a:r>
                <a:rPr lang="en-US" sz="1000" b="1" dirty="0">
                  <a:solidFill>
                    <a:schemeClr val="accent6">
                      <a:lumMod val="20000"/>
                      <a:lumOff val="80000"/>
                    </a:schemeClr>
                  </a:solidFill>
                  <a:latin typeface="Abadi" panose="020B0604020104020204" pitchFamily="34" charset="0"/>
                </a:rPr>
                <a:t>PATH3D</a:t>
              </a:r>
            </a:p>
            <a:p>
              <a:r>
                <a:rPr lang="en-US" sz="1000" b="1" dirty="0" err="1">
                  <a:solidFill>
                    <a:schemeClr val="accent6">
                      <a:lumMod val="20000"/>
                      <a:lumOff val="80000"/>
                    </a:schemeClr>
                  </a:solidFill>
                  <a:latin typeface="Abadi" panose="020B0604020104020204" pitchFamily="34" charset="0"/>
                </a:rPr>
                <a:t>FlowSource</a:t>
              </a:r>
              <a:endParaRPr lang="en-US" sz="1000" b="1" dirty="0">
                <a:solidFill>
                  <a:schemeClr val="accent6">
                    <a:lumMod val="20000"/>
                    <a:lumOff val="80000"/>
                  </a:schemeClr>
                </a:solidFill>
                <a:latin typeface="Abadi" panose="020B0604020104020204" pitchFamily="34" charset="0"/>
              </a:endParaRPr>
            </a:p>
          </p:txBody>
        </p:sp>
        <p:sp>
          <p:nvSpPr>
            <p:cNvPr id="27" name="TextBox 26">
              <a:extLst>
                <a:ext uri="{FF2B5EF4-FFF2-40B4-BE49-F238E27FC236}">
                  <a16:creationId xmlns:a16="http://schemas.microsoft.com/office/drawing/2014/main" id="{3987098E-40E6-C84A-A635-97065B4A87E6}"/>
                </a:ext>
              </a:extLst>
            </p:cNvPr>
            <p:cNvSpPr txBox="1"/>
            <p:nvPr/>
          </p:nvSpPr>
          <p:spPr>
            <a:xfrm>
              <a:off x="7952512" y="3191794"/>
              <a:ext cx="1061509"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MODFLOW-USG</a:t>
              </a:r>
            </a:p>
            <a:p>
              <a:r>
                <a:rPr lang="en-US" sz="1000" b="1" dirty="0">
                  <a:solidFill>
                    <a:schemeClr val="accent6">
                      <a:lumMod val="20000"/>
                      <a:lumOff val="80000"/>
                    </a:schemeClr>
                  </a:solidFill>
                  <a:latin typeface="Abadi" panose="020B0604020104020204" pitchFamily="34" charset="0"/>
                </a:rPr>
                <a:t>CFP, VKD</a:t>
              </a:r>
            </a:p>
          </p:txBody>
        </p:sp>
        <p:sp>
          <p:nvSpPr>
            <p:cNvPr id="28" name="TextBox 27">
              <a:extLst>
                <a:ext uri="{FF2B5EF4-FFF2-40B4-BE49-F238E27FC236}">
                  <a16:creationId xmlns:a16="http://schemas.microsoft.com/office/drawing/2014/main" id="{0772D031-BCBA-7A48-9912-1B8EF9872B27}"/>
                </a:ext>
              </a:extLst>
            </p:cNvPr>
            <p:cNvSpPr txBox="1"/>
            <p:nvPr/>
          </p:nvSpPr>
          <p:spPr>
            <a:xfrm>
              <a:off x="7850291" y="4577140"/>
              <a:ext cx="869149"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PESTPP-OPT</a:t>
              </a:r>
            </a:p>
            <a:p>
              <a:r>
                <a:rPr lang="en-US" sz="1000" b="1" dirty="0">
                  <a:solidFill>
                    <a:schemeClr val="accent6">
                      <a:lumMod val="20000"/>
                      <a:lumOff val="80000"/>
                    </a:schemeClr>
                  </a:solidFill>
                  <a:latin typeface="Abadi" panose="020B0604020104020204" pitchFamily="34" charset="0"/>
                </a:rPr>
                <a:t>MODSIM</a:t>
              </a:r>
            </a:p>
            <a:p>
              <a:r>
                <a:rPr lang="en-US" sz="1000" b="1" dirty="0">
                  <a:solidFill>
                    <a:schemeClr val="accent6">
                      <a:lumMod val="20000"/>
                      <a:lumOff val="80000"/>
                    </a:schemeClr>
                  </a:solidFill>
                  <a:latin typeface="Abadi" panose="020B0604020104020204" pitchFamily="34" charset="0"/>
                </a:rPr>
                <a:t>GWM</a:t>
              </a:r>
            </a:p>
          </p:txBody>
        </p:sp>
        <p:sp>
          <p:nvSpPr>
            <p:cNvPr id="29" name="TextBox 28">
              <a:extLst>
                <a:ext uri="{FF2B5EF4-FFF2-40B4-BE49-F238E27FC236}">
                  <a16:creationId xmlns:a16="http://schemas.microsoft.com/office/drawing/2014/main" id="{C53D0A71-1D3D-644E-BA64-7141193C0CC4}"/>
                </a:ext>
              </a:extLst>
            </p:cNvPr>
            <p:cNvSpPr txBox="1"/>
            <p:nvPr/>
          </p:nvSpPr>
          <p:spPr>
            <a:xfrm>
              <a:off x="6649900" y="6003388"/>
              <a:ext cx="646331"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UZF</a:t>
              </a:r>
            </a:p>
            <a:p>
              <a:r>
                <a:rPr lang="en-US" sz="1000" b="1" dirty="0">
                  <a:solidFill>
                    <a:schemeClr val="accent6">
                      <a:lumMod val="20000"/>
                      <a:lumOff val="80000"/>
                    </a:schemeClr>
                  </a:solidFill>
                  <a:latin typeface="Abadi" panose="020B0604020104020204" pitchFamily="34" charset="0"/>
                </a:rPr>
                <a:t>HYDRUS</a:t>
              </a:r>
            </a:p>
            <a:p>
              <a:r>
                <a:rPr lang="en-US" sz="1000" b="1" dirty="0">
                  <a:solidFill>
                    <a:schemeClr val="accent6">
                      <a:lumMod val="20000"/>
                      <a:lumOff val="80000"/>
                    </a:schemeClr>
                  </a:solidFill>
                  <a:latin typeface="Abadi" panose="020B0604020104020204" pitchFamily="34" charset="0"/>
                </a:rPr>
                <a:t>VSF</a:t>
              </a:r>
            </a:p>
          </p:txBody>
        </p:sp>
        <p:sp>
          <p:nvSpPr>
            <p:cNvPr id="30" name="TextBox 29">
              <a:extLst>
                <a:ext uri="{FF2B5EF4-FFF2-40B4-BE49-F238E27FC236}">
                  <a16:creationId xmlns:a16="http://schemas.microsoft.com/office/drawing/2014/main" id="{0336FF40-7365-0045-923B-B4DCB439CA85}"/>
                </a:ext>
              </a:extLst>
            </p:cNvPr>
            <p:cNvSpPr txBox="1"/>
            <p:nvPr/>
          </p:nvSpPr>
          <p:spPr>
            <a:xfrm>
              <a:off x="5334000" y="6324600"/>
              <a:ext cx="710451"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SFR, SWR</a:t>
              </a:r>
            </a:p>
            <a:p>
              <a:r>
                <a:rPr lang="en-US" sz="1000" b="1" dirty="0">
                  <a:solidFill>
                    <a:schemeClr val="accent6">
                      <a:lumMod val="20000"/>
                      <a:lumOff val="80000"/>
                    </a:schemeClr>
                  </a:solidFill>
                  <a:latin typeface="Abadi" panose="020B0604020104020204" pitchFamily="34" charset="0"/>
                </a:rPr>
                <a:t>HEC-RAS</a:t>
              </a:r>
            </a:p>
            <a:p>
              <a:r>
                <a:rPr lang="en-US" sz="1000" b="1" dirty="0">
                  <a:solidFill>
                    <a:schemeClr val="accent6">
                      <a:lumMod val="20000"/>
                      <a:lumOff val="80000"/>
                    </a:schemeClr>
                  </a:solidFill>
                  <a:latin typeface="Abadi" panose="020B0604020104020204" pitchFamily="34" charset="0"/>
                </a:rPr>
                <a:t>BRANCH</a:t>
              </a:r>
            </a:p>
          </p:txBody>
        </p:sp>
        <p:sp>
          <p:nvSpPr>
            <p:cNvPr id="31" name="TextBox 30">
              <a:extLst>
                <a:ext uri="{FF2B5EF4-FFF2-40B4-BE49-F238E27FC236}">
                  <a16:creationId xmlns:a16="http://schemas.microsoft.com/office/drawing/2014/main" id="{2AD2A765-61A7-FB4A-946C-7F5D0DE29511}"/>
                </a:ext>
              </a:extLst>
            </p:cNvPr>
            <p:cNvSpPr txBox="1"/>
            <p:nvPr/>
          </p:nvSpPr>
          <p:spPr>
            <a:xfrm>
              <a:off x="1886867" y="6064512"/>
              <a:ext cx="599844"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PEST</a:t>
              </a:r>
            </a:p>
            <a:p>
              <a:r>
                <a:rPr lang="en-US" sz="1000" b="1" dirty="0">
                  <a:solidFill>
                    <a:schemeClr val="accent6">
                      <a:lumMod val="20000"/>
                      <a:lumOff val="80000"/>
                    </a:schemeClr>
                  </a:solidFill>
                  <a:latin typeface="Abadi" panose="020B0604020104020204" pitchFamily="34" charset="0"/>
                </a:rPr>
                <a:t>PESTPP</a:t>
              </a:r>
            </a:p>
            <a:p>
              <a:r>
                <a:rPr lang="en-US" sz="1000" b="1" dirty="0">
                  <a:solidFill>
                    <a:schemeClr val="accent6">
                      <a:lumMod val="20000"/>
                      <a:lumOff val="80000"/>
                    </a:schemeClr>
                  </a:solidFill>
                  <a:latin typeface="Abadi" panose="020B0604020104020204" pitchFamily="34" charset="0"/>
                </a:rPr>
                <a:t>UCODE</a:t>
              </a:r>
            </a:p>
          </p:txBody>
        </p:sp>
        <p:sp>
          <p:nvSpPr>
            <p:cNvPr id="32" name="TextBox 31">
              <a:extLst>
                <a:ext uri="{FF2B5EF4-FFF2-40B4-BE49-F238E27FC236}">
                  <a16:creationId xmlns:a16="http://schemas.microsoft.com/office/drawing/2014/main" id="{DF1EDA36-FB53-0B42-8E13-9CD8E1A66BE3}"/>
                </a:ext>
              </a:extLst>
            </p:cNvPr>
            <p:cNvSpPr txBox="1"/>
            <p:nvPr/>
          </p:nvSpPr>
          <p:spPr>
            <a:xfrm>
              <a:off x="612203" y="5127388"/>
              <a:ext cx="1056700"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MODFLOW-USG</a:t>
              </a:r>
            </a:p>
            <a:p>
              <a:r>
                <a:rPr lang="en-US" sz="1000" b="1" dirty="0">
                  <a:solidFill>
                    <a:schemeClr val="accent6">
                      <a:lumMod val="20000"/>
                      <a:lumOff val="80000"/>
                    </a:schemeClr>
                  </a:solidFill>
                  <a:latin typeface="Abadi" panose="020B0604020104020204" pitchFamily="34" charset="0"/>
                </a:rPr>
                <a:t>MODFLOW 6</a:t>
              </a:r>
            </a:p>
          </p:txBody>
        </p:sp>
        <p:sp>
          <p:nvSpPr>
            <p:cNvPr id="33" name="TextBox 32">
              <a:extLst>
                <a:ext uri="{FF2B5EF4-FFF2-40B4-BE49-F238E27FC236}">
                  <a16:creationId xmlns:a16="http://schemas.microsoft.com/office/drawing/2014/main" id="{5574BF84-B31B-B844-9731-5A1D1A1798AC}"/>
                </a:ext>
              </a:extLst>
            </p:cNvPr>
            <p:cNvSpPr txBox="1"/>
            <p:nvPr/>
          </p:nvSpPr>
          <p:spPr>
            <a:xfrm>
              <a:off x="463877" y="3219310"/>
              <a:ext cx="482824"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SUB</a:t>
              </a:r>
            </a:p>
            <a:p>
              <a:r>
                <a:rPr lang="en-US" sz="1000" b="1" dirty="0">
                  <a:solidFill>
                    <a:schemeClr val="accent6">
                      <a:lumMod val="20000"/>
                      <a:lumOff val="80000"/>
                    </a:schemeClr>
                  </a:solidFill>
                  <a:latin typeface="Abadi" panose="020B0604020104020204" pitchFamily="34" charset="0"/>
                </a:rPr>
                <a:t>CSUB</a:t>
              </a:r>
            </a:p>
          </p:txBody>
        </p:sp>
        <p:sp>
          <p:nvSpPr>
            <p:cNvPr id="34" name="TextBox 33">
              <a:extLst>
                <a:ext uri="{FF2B5EF4-FFF2-40B4-BE49-F238E27FC236}">
                  <a16:creationId xmlns:a16="http://schemas.microsoft.com/office/drawing/2014/main" id="{1B0E34B7-440E-BC47-8718-2CD710145036}"/>
                </a:ext>
              </a:extLst>
            </p:cNvPr>
            <p:cNvSpPr txBox="1"/>
            <p:nvPr/>
          </p:nvSpPr>
          <p:spPr>
            <a:xfrm>
              <a:off x="304800" y="1676400"/>
              <a:ext cx="1050288"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SAMG</a:t>
              </a:r>
            </a:p>
            <a:p>
              <a:r>
                <a:rPr lang="en-US" sz="1000" b="1" dirty="0">
                  <a:solidFill>
                    <a:schemeClr val="accent6">
                      <a:lumMod val="20000"/>
                      <a:lumOff val="80000"/>
                    </a:schemeClr>
                  </a:solidFill>
                  <a:latin typeface="Abadi" panose="020B0604020104020204" pitchFamily="34" charset="0"/>
                </a:rPr>
                <a:t>PKS-MODFLOW</a:t>
              </a:r>
            </a:p>
            <a:p>
              <a:r>
                <a:rPr lang="en-US" sz="1000" b="1" dirty="0">
                  <a:solidFill>
                    <a:schemeClr val="accent6">
                      <a:lumMod val="20000"/>
                      <a:lumOff val="80000"/>
                    </a:schemeClr>
                  </a:solidFill>
                  <a:latin typeface="Abadi" panose="020B0604020104020204" pitchFamily="34" charset="0"/>
                </a:rPr>
                <a:t>PKS-SEAWAT</a:t>
              </a:r>
            </a:p>
            <a:p>
              <a:r>
                <a:rPr lang="en-US" sz="1000" b="1" dirty="0">
                  <a:solidFill>
                    <a:schemeClr val="accent6">
                      <a:lumMod val="20000"/>
                      <a:lumOff val="80000"/>
                    </a:schemeClr>
                  </a:solidFill>
                  <a:latin typeface="Abadi" panose="020B0604020104020204" pitchFamily="34" charset="0"/>
                </a:rPr>
                <a:t>MODFLOW 6</a:t>
              </a:r>
            </a:p>
          </p:txBody>
        </p:sp>
        <p:sp>
          <p:nvSpPr>
            <p:cNvPr id="35" name="TextBox 34">
              <a:extLst>
                <a:ext uri="{FF2B5EF4-FFF2-40B4-BE49-F238E27FC236}">
                  <a16:creationId xmlns:a16="http://schemas.microsoft.com/office/drawing/2014/main" id="{1CECF81D-7C5D-F640-BC07-A88083FB7EFC}"/>
                </a:ext>
              </a:extLst>
            </p:cNvPr>
            <p:cNvSpPr txBox="1"/>
            <p:nvPr/>
          </p:nvSpPr>
          <p:spPr>
            <a:xfrm>
              <a:off x="1390157" y="298581"/>
              <a:ext cx="1181734"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GSFLOW-PRMS</a:t>
              </a:r>
            </a:p>
            <a:p>
              <a:r>
                <a:rPr lang="en-US" sz="1000" b="1" dirty="0">
                  <a:solidFill>
                    <a:schemeClr val="accent6">
                      <a:lumMod val="20000"/>
                      <a:lumOff val="80000"/>
                    </a:schemeClr>
                  </a:solidFill>
                  <a:latin typeface="Abadi" panose="020B0604020104020204" pitchFamily="34" charset="0"/>
                </a:rPr>
                <a:t>SWB, HSPF, SWAT</a:t>
              </a:r>
            </a:p>
            <a:p>
              <a:r>
                <a:rPr lang="en-US" sz="1000" b="1" dirty="0">
                  <a:solidFill>
                    <a:schemeClr val="accent6">
                      <a:lumMod val="20000"/>
                      <a:lumOff val="80000"/>
                    </a:schemeClr>
                  </a:solidFill>
                  <a:latin typeface="Abadi" panose="020B0604020104020204" pitchFamily="34" charset="0"/>
                </a:rPr>
                <a:t>OWHM</a:t>
              </a:r>
            </a:p>
          </p:txBody>
        </p:sp>
        <p:sp>
          <p:nvSpPr>
            <p:cNvPr id="36" name="TextBox 35">
              <a:extLst>
                <a:ext uri="{FF2B5EF4-FFF2-40B4-BE49-F238E27FC236}">
                  <a16:creationId xmlns:a16="http://schemas.microsoft.com/office/drawing/2014/main" id="{2241C080-9F9B-B947-A020-253A25A1688B}"/>
                </a:ext>
              </a:extLst>
            </p:cNvPr>
            <p:cNvSpPr txBox="1"/>
            <p:nvPr/>
          </p:nvSpPr>
          <p:spPr>
            <a:xfrm>
              <a:off x="3141195" y="-1248"/>
              <a:ext cx="920445"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MT3DMS</a:t>
              </a:r>
            </a:p>
            <a:p>
              <a:r>
                <a:rPr lang="en-US" sz="1000" b="1" dirty="0">
                  <a:solidFill>
                    <a:schemeClr val="accent6">
                      <a:lumMod val="20000"/>
                      <a:lumOff val="80000"/>
                    </a:schemeClr>
                  </a:solidFill>
                  <a:latin typeface="Abadi" panose="020B0604020104020204" pitchFamily="34" charset="0"/>
                </a:rPr>
                <a:t>MT3D-USGS</a:t>
              </a:r>
            </a:p>
            <a:p>
              <a:r>
                <a:rPr lang="en-US" sz="1000" b="1" dirty="0">
                  <a:solidFill>
                    <a:schemeClr val="accent6">
                      <a:lumMod val="20000"/>
                      <a:lumOff val="80000"/>
                    </a:schemeClr>
                  </a:solidFill>
                  <a:latin typeface="Abadi" panose="020B0604020104020204" pitchFamily="34" charset="0"/>
                </a:rPr>
                <a:t>SEAWAT, SWI</a:t>
              </a:r>
            </a:p>
            <a:p>
              <a:r>
                <a:rPr lang="en-US" sz="1000" b="1" dirty="0">
                  <a:solidFill>
                    <a:schemeClr val="accent6">
                      <a:lumMod val="20000"/>
                      <a:lumOff val="80000"/>
                    </a:schemeClr>
                  </a:solidFill>
                  <a:latin typeface="Abadi" panose="020B0604020104020204" pitchFamily="34" charset="0"/>
                </a:rPr>
                <a:t>GWT</a:t>
              </a:r>
            </a:p>
          </p:txBody>
        </p:sp>
        <p:sp>
          <p:nvSpPr>
            <p:cNvPr id="37" name="TextBox 36">
              <a:extLst>
                <a:ext uri="{FF2B5EF4-FFF2-40B4-BE49-F238E27FC236}">
                  <a16:creationId xmlns:a16="http://schemas.microsoft.com/office/drawing/2014/main" id="{260313D4-E063-C547-87C2-4B45D3B6CDBD}"/>
                </a:ext>
              </a:extLst>
            </p:cNvPr>
            <p:cNvSpPr txBox="1"/>
            <p:nvPr/>
          </p:nvSpPr>
          <p:spPr>
            <a:xfrm>
              <a:off x="6510282" y="303752"/>
              <a:ext cx="1141659"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PHREEQC-PHT3D</a:t>
              </a:r>
            </a:p>
            <a:p>
              <a:r>
                <a:rPr lang="en-US" sz="1000" b="1" dirty="0">
                  <a:solidFill>
                    <a:schemeClr val="accent6">
                      <a:lumMod val="20000"/>
                      <a:lumOff val="80000"/>
                    </a:schemeClr>
                  </a:solidFill>
                  <a:latin typeface="Abadi" panose="020B0604020104020204" pitchFamily="34" charset="0"/>
                </a:rPr>
                <a:t>PHWAT</a:t>
              </a:r>
            </a:p>
            <a:p>
              <a:r>
                <a:rPr lang="en-US" sz="1000" b="1" dirty="0">
                  <a:solidFill>
                    <a:schemeClr val="accent6">
                      <a:lumMod val="20000"/>
                      <a:lumOff val="80000"/>
                    </a:schemeClr>
                  </a:solidFill>
                  <a:latin typeface="Abadi" panose="020B0604020104020204" pitchFamily="34" charset="0"/>
                </a:rPr>
                <a:t>RT3D</a:t>
              </a:r>
            </a:p>
          </p:txBody>
        </p:sp>
      </p:grpSp>
      <p:cxnSp>
        <p:nvCxnSpPr>
          <p:cNvPr id="39" name="Straight Connector 38">
            <a:extLst>
              <a:ext uri="{FF2B5EF4-FFF2-40B4-BE49-F238E27FC236}">
                <a16:creationId xmlns:a16="http://schemas.microsoft.com/office/drawing/2014/main" id="{33A3A99F-2811-DA4B-81BE-922413C9A17D}"/>
              </a:ext>
            </a:extLst>
          </p:cNvPr>
          <p:cNvCxnSpPr>
            <a:cxnSpLocks/>
            <a:stCxn id="37" idx="1"/>
            <a:endCxn id="194" idx="7"/>
          </p:cNvCxnSpPr>
          <p:nvPr/>
        </p:nvCxnSpPr>
        <p:spPr bwMode="auto">
          <a:xfrm flipH="1">
            <a:off x="7706110" y="580752"/>
            <a:ext cx="328172" cy="34966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a:extLst>
              <a:ext uri="{FF2B5EF4-FFF2-40B4-BE49-F238E27FC236}">
                <a16:creationId xmlns:a16="http://schemas.microsoft.com/office/drawing/2014/main" id="{553FBAC3-62F5-2C40-A998-B7771068920C}"/>
              </a:ext>
            </a:extLst>
          </p:cNvPr>
          <p:cNvCxnSpPr>
            <a:cxnSpLocks/>
            <a:stCxn id="26" idx="1"/>
            <a:endCxn id="203" idx="7"/>
          </p:cNvCxnSpPr>
          <p:nvPr/>
        </p:nvCxnSpPr>
        <p:spPr bwMode="auto">
          <a:xfrm flipH="1">
            <a:off x="8607429" y="1684079"/>
            <a:ext cx="322518" cy="13218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0D7BECAA-7B92-C44E-BC0F-F748B470446A}"/>
              </a:ext>
            </a:extLst>
          </p:cNvPr>
          <p:cNvCxnSpPr>
            <a:cxnSpLocks/>
            <a:stCxn id="27" idx="1"/>
            <a:endCxn id="202" idx="6"/>
          </p:cNvCxnSpPr>
          <p:nvPr/>
        </p:nvCxnSpPr>
        <p:spPr bwMode="auto">
          <a:xfrm flipH="1">
            <a:off x="9096116" y="3391849"/>
            <a:ext cx="380396" cy="1371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a:extLst>
              <a:ext uri="{FF2B5EF4-FFF2-40B4-BE49-F238E27FC236}">
                <a16:creationId xmlns:a16="http://schemas.microsoft.com/office/drawing/2014/main" id="{1AE951DC-53B0-9B48-BD62-BF86A8DE2B47}"/>
              </a:ext>
            </a:extLst>
          </p:cNvPr>
          <p:cNvCxnSpPr>
            <a:cxnSpLocks/>
            <a:stCxn id="28" idx="1"/>
            <a:endCxn id="204" idx="6"/>
          </p:cNvCxnSpPr>
          <p:nvPr/>
        </p:nvCxnSpPr>
        <p:spPr bwMode="auto">
          <a:xfrm flipH="1" flipV="1">
            <a:off x="8751329" y="4655427"/>
            <a:ext cx="622962" cy="19871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Connector 53">
            <a:extLst>
              <a:ext uri="{FF2B5EF4-FFF2-40B4-BE49-F238E27FC236}">
                <a16:creationId xmlns:a16="http://schemas.microsoft.com/office/drawing/2014/main" id="{D32746D5-731B-4545-82F1-734A9CFCDF45}"/>
              </a:ext>
            </a:extLst>
          </p:cNvPr>
          <p:cNvCxnSpPr>
            <a:cxnSpLocks/>
            <a:stCxn id="201" idx="5"/>
            <a:endCxn id="29" idx="1"/>
          </p:cNvCxnSpPr>
          <p:nvPr/>
        </p:nvCxnSpPr>
        <p:spPr bwMode="auto">
          <a:xfrm>
            <a:off x="7716206" y="5896113"/>
            <a:ext cx="457695" cy="38427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a:extLst>
              <a:ext uri="{FF2B5EF4-FFF2-40B4-BE49-F238E27FC236}">
                <a16:creationId xmlns:a16="http://schemas.microsoft.com/office/drawing/2014/main" id="{D4C1D05E-50D5-DB49-98FF-CAB0C032AE4D}"/>
              </a:ext>
            </a:extLst>
          </p:cNvPr>
          <p:cNvCxnSpPr>
            <a:cxnSpLocks/>
            <a:stCxn id="205" idx="4"/>
            <a:endCxn id="30" idx="1"/>
          </p:cNvCxnSpPr>
          <p:nvPr/>
        </p:nvCxnSpPr>
        <p:spPr bwMode="auto">
          <a:xfrm>
            <a:off x="6139500" y="6383909"/>
            <a:ext cx="718501" cy="21769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8676AB19-14F4-FB4D-8A8E-1A280817BEDF}"/>
              </a:ext>
            </a:extLst>
          </p:cNvPr>
          <p:cNvCxnSpPr>
            <a:cxnSpLocks/>
            <a:stCxn id="31" idx="3"/>
            <a:endCxn id="200" idx="3"/>
          </p:cNvCxnSpPr>
          <p:nvPr/>
        </p:nvCxnSpPr>
        <p:spPr bwMode="auto">
          <a:xfrm flipV="1">
            <a:off x="4010711" y="5872333"/>
            <a:ext cx="491576" cy="46917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CBEA30DB-1128-0B49-BF55-EFEBD640EAF9}"/>
              </a:ext>
            </a:extLst>
          </p:cNvPr>
          <p:cNvCxnSpPr>
            <a:cxnSpLocks/>
            <a:stCxn id="32" idx="3"/>
            <a:endCxn id="199" idx="3"/>
          </p:cNvCxnSpPr>
          <p:nvPr/>
        </p:nvCxnSpPr>
        <p:spPr bwMode="auto">
          <a:xfrm flipV="1">
            <a:off x="3192903" y="5002377"/>
            <a:ext cx="449194" cy="325066"/>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541B484A-5786-D14C-B20F-A044076F961E}"/>
              </a:ext>
            </a:extLst>
          </p:cNvPr>
          <p:cNvCxnSpPr>
            <a:cxnSpLocks/>
            <a:stCxn id="33" idx="3"/>
            <a:endCxn id="198" idx="2"/>
          </p:cNvCxnSpPr>
          <p:nvPr/>
        </p:nvCxnSpPr>
        <p:spPr bwMode="auto">
          <a:xfrm>
            <a:off x="2470701" y="3419366"/>
            <a:ext cx="689984" cy="1489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Connector 73">
            <a:extLst>
              <a:ext uri="{FF2B5EF4-FFF2-40B4-BE49-F238E27FC236}">
                <a16:creationId xmlns:a16="http://schemas.microsoft.com/office/drawing/2014/main" id="{70E10F68-68C7-804E-A7EE-F88806081984}"/>
              </a:ext>
            </a:extLst>
          </p:cNvPr>
          <p:cNvCxnSpPr>
            <a:cxnSpLocks/>
            <a:stCxn id="34" idx="3"/>
            <a:endCxn id="197" idx="2"/>
          </p:cNvCxnSpPr>
          <p:nvPr/>
        </p:nvCxnSpPr>
        <p:spPr bwMode="auto">
          <a:xfrm>
            <a:off x="2879089" y="2030343"/>
            <a:ext cx="579145" cy="245084"/>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Connector 77">
            <a:extLst>
              <a:ext uri="{FF2B5EF4-FFF2-40B4-BE49-F238E27FC236}">
                <a16:creationId xmlns:a16="http://schemas.microsoft.com/office/drawing/2014/main" id="{8CFEB7E7-3031-7349-9BF8-46838107382D}"/>
              </a:ext>
            </a:extLst>
          </p:cNvPr>
          <p:cNvCxnSpPr>
            <a:cxnSpLocks/>
            <a:stCxn id="35" idx="3"/>
            <a:endCxn id="196" idx="1"/>
          </p:cNvCxnSpPr>
          <p:nvPr/>
        </p:nvCxnSpPr>
        <p:spPr bwMode="auto">
          <a:xfrm>
            <a:off x="4095891" y="575581"/>
            <a:ext cx="400672" cy="39233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a:extLst>
              <a:ext uri="{FF2B5EF4-FFF2-40B4-BE49-F238E27FC236}">
                <a16:creationId xmlns:a16="http://schemas.microsoft.com/office/drawing/2014/main" id="{55AB3ECD-40C1-2342-9744-48C9294790F3}"/>
              </a:ext>
            </a:extLst>
          </p:cNvPr>
          <p:cNvCxnSpPr>
            <a:cxnSpLocks/>
            <a:stCxn id="36" idx="3"/>
            <a:endCxn id="195" idx="0"/>
          </p:cNvCxnSpPr>
          <p:nvPr/>
        </p:nvCxnSpPr>
        <p:spPr bwMode="auto">
          <a:xfrm>
            <a:off x="5585640" y="352695"/>
            <a:ext cx="497622" cy="11734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 name="TextBox 93">
            <a:extLst>
              <a:ext uri="{FF2B5EF4-FFF2-40B4-BE49-F238E27FC236}">
                <a16:creationId xmlns:a16="http://schemas.microsoft.com/office/drawing/2014/main" id="{B2AE7FDA-6AB3-064D-8455-2A13EEB72D2F}"/>
              </a:ext>
            </a:extLst>
          </p:cNvPr>
          <p:cNvSpPr txBox="1"/>
          <p:nvPr/>
        </p:nvSpPr>
        <p:spPr>
          <a:xfrm>
            <a:off x="8474802" y="6287870"/>
            <a:ext cx="2260555" cy="646331"/>
          </a:xfrm>
          <a:prstGeom prst="rect">
            <a:avLst/>
          </a:prstGeom>
          <a:noFill/>
        </p:spPr>
        <p:txBody>
          <a:bodyPr wrap="none" rtlCol="0">
            <a:spAutoFit/>
          </a:bodyPr>
          <a:lstStyle/>
          <a:p>
            <a:pPr algn="ctr"/>
            <a:r>
              <a:rPr lang="en-US" sz="2000" dirty="0">
                <a:solidFill>
                  <a:schemeClr val="bg1"/>
                </a:solidFill>
                <a:latin typeface="Abadi" panose="020B0604020104020204" pitchFamily="34" charset="0"/>
              </a:rPr>
              <a:t>MODFLOW</a:t>
            </a:r>
          </a:p>
          <a:p>
            <a:pPr algn="ctr"/>
            <a:r>
              <a:rPr lang="en-US" sz="1600" dirty="0">
                <a:solidFill>
                  <a:schemeClr val="bg1"/>
                </a:solidFill>
                <a:latin typeface="Abadi" panose="020B0604020104020204" pitchFamily="34" charset="0"/>
              </a:rPr>
              <a:t>ECOSYSTEM OF CODES</a:t>
            </a:r>
          </a:p>
        </p:txBody>
      </p:sp>
      <p:sp>
        <p:nvSpPr>
          <p:cNvPr id="150" name="Oval 149">
            <a:extLst>
              <a:ext uri="{FF2B5EF4-FFF2-40B4-BE49-F238E27FC236}">
                <a16:creationId xmlns:a16="http://schemas.microsoft.com/office/drawing/2014/main" id="{C4D7A547-FC75-D24E-A2EF-A0BC32B1F29D}"/>
              </a:ext>
            </a:extLst>
          </p:cNvPr>
          <p:cNvSpPr>
            <a:spLocks noChangeAspect="1"/>
          </p:cNvSpPr>
          <p:nvPr/>
        </p:nvSpPr>
        <p:spPr bwMode="auto">
          <a:xfrm>
            <a:off x="2841118" y="174118"/>
            <a:ext cx="6530366" cy="6530366"/>
          </a:xfrm>
          <a:prstGeom prst="ellipse">
            <a:avLst/>
          </a:prstGeom>
          <a:noFill/>
          <a:ln w="28575" cap="flat" cmpd="sng" algn="ctr">
            <a:solidFill>
              <a:schemeClr val="accent2">
                <a:lumMod val="20000"/>
                <a:lumOff val="80000"/>
                <a:alpha val="40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193" name="Rectangle 192">
            <a:extLst>
              <a:ext uri="{FF2B5EF4-FFF2-40B4-BE49-F238E27FC236}">
                <a16:creationId xmlns:a16="http://schemas.microsoft.com/office/drawing/2014/main" id="{69963836-AE90-C641-B6D8-B0E2F6A1ACAD}"/>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
        <p:nvSpPr>
          <p:cNvPr id="194" name="Oval 193">
            <a:extLst>
              <a:ext uri="{FF2B5EF4-FFF2-40B4-BE49-F238E27FC236}">
                <a16:creationId xmlns:a16="http://schemas.microsoft.com/office/drawing/2014/main" id="{7D0B3B51-09C6-D844-A2E1-B7B5C68527AE}"/>
              </a:ext>
            </a:extLst>
          </p:cNvPr>
          <p:cNvSpPr>
            <a:spLocks noChangeAspect="1"/>
          </p:cNvSpPr>
          <p:nvPr/>
        </p:nvSpPr>
        <p:spPr bwMode="auto">
          <a:xfrm>
            <a:off x="6816197" y="77773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Reactive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5" name="Oval 194">
            <a:extLst>
              <a:ext uri="{FF2B5EF4-FFF2-40B4-BE49-F238E27FC236}">
                <a16:creationId xmlns:a16="http://schemas.microsoft.com/office/drawing/2014/main" id="{EC640F03-9855-7D46-8F74-91F176FB87AC}"/>
              </a:ext>
            </a:extLst>
          </p:cNvPr>
          <p:cNvSpPr>
            <a:spLocks noChangeAspect="1"/>
          </p:cNvSpPr>
          <p:nvPr/>
        </p:nvSpPr>
        <p:spPr bwMode="auto">
          <a:xfrm>
            <a:off x="5561963" y="470037"/>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6" name="Oval 195">
            <a:extLst>
              <a:ext uri="{FF2B5EF4-FFF2-40B4-BE49-F238E27FC236}">
                <a16:creationId xmlns:a16="http://schemas.microsoft.com/office/drawing/2014/main" id="{0E81E106-7222-284B-BBA8-4C25367AD44F}"/>
              </a:ext>
            </a:extLst>
          </p:cNvPr>
          <p:cNvSpPr>
            <a:spLocks noChangeAspect="1"/>
          </p:cNvSpPr>
          <p:nvPr/>
        </p:nvSpPr>
        <p:spPr bwMode="auto">
          <a:xfrm>
            <a:off x="4343878" y="81523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Landscape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197" name="Oval 196">
            <a:extLst>
              <a:ext uri="{FF2B5EF4-FFF2-40B4-BE49-F238E27FC236}">
                <a16:creationId xmlns:a16="http://schemas.microsoft.com/office/drawing/2014/main" id="{BF0538AE-4E9F-A249-BA39-917F30C18CD8}"/>
              </a:ext>
            </a:extLst>
          </p:cNvPr>
          <p:cNvSpPr>
            <a:spLocks noChangeAspect="1"/>
          </p:cNvSpPr>
          <p:nvPr/>
        </p:nvSpPr>
        <p:spPr bwMode="auto">
          <a:xfrm>
            <a:off x="3458233" y="175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198" name="Oval 197">
            <a:extLst>
              <a:ext uri="{FF2B5EF4-FFF2-40B4-BE49-F238E27FC236}">
                <a16:creationId xmlns:a16="http://schemas.microsoft.com/office/drawing/2014/main" id="{BA010378-0069-724B-8DC7-D2381DAFD2C6}"/>
              </a:ext>
            </a:extLst>
          </p:cNvPr>
          <p:cNvSpPr>
            <a:spLocks noChangeAspect="1"/>
          </p:cNvSpPr>
          <p:nvPr/>
        </p:nvSpPr>
        <p:spPr bwMode="auto">
          <a:xfrm>
            <a:off x="3160685" y="291296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199" name="Oval 198">
            <a:extLst>
              <a:ext uri="{FF2B5EF4-FFF2-40B4-BE49-F238E27FC236}">
                <a16:creationId xmlns:a16="http://schemas.microsoft.com/office/drawing/2014/main" id="{A125E4EE-A9CC-2445-BD5B-ED65FFB4EF41}"/>
              </a:ext>
            </a:extLst>
          </p:cNvPr>
          <p:cNvSpPr>
            <a:spLocks noChangeAspect="1"/>
          </p:cNvSpPr>
          <p:nvPr/>
        </p:nvSpPr>
        <p:spPr bwMode="auto">
          <a:xfrm>
            <a:off x="3489412" y="4112464"/>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200" name="Oval 199">
            <a:extLst>
              <a:ext uri="{FF2B5EF4-FFF2-40B4-BE49-F238E27FC236}">
                <a16:creationId xmlns:a16="http://schemas.microsoft.com/office/drawing/2014/main" id="{526ACEB6-05B9-1641-9C54-FB37F7FED2DE}"/>
              </a:ext>
            </a:extLst>
          </p:cNvPr>
          <p:cNvSpPr>
            <a:spLocks noChangeAspect="1"/>
          </p:cNvSpPr>
          <p:nvPr/>
        </p:nvSpPr>
        <p:spPr bwMode="auto">
          <a:xfrm>
            <a:off x="4349602" y="498242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Parameter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201" name="Oval 200">
            <a:extLst>
              <a:ext uri="{FF2B5EF4-FFF2-40B4-BE49-F238E27FC236}">
                <a16:creationId xmlns:a16="http://schemas.microsoft.com/office/drawing/2014/main" id="{B7FDEA78-CB7C-EE44-A3DA-B2D42ED5DEF9}"/>
              </a:ext>
            </a:extLst>
          </p:cNvPr>
          <p:cNvSpPr>
            <a:spLocks noChangeAspect="1"/>
          </p:cNvSpPr>
          <p:nvPr/>
        </p:nvSpPr>
        <p:spPr bwMode="auto">
          <a:xfrm>
            <a:off x="6826292" y="5006199"/>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202" name="Oval 201">
            <a:extLst>
              <a:ext uri="{FF2B5EF4-FFF2-40B4-BE49-F238E27FC236}">
                <a16:creationId xmlns:a16="http://schemas.microsoft.com/office/drawing/2014/main" id="{EC69F1E4-D79B-9F47-8CFD-73CA25010C45}"/>
              </a:ext>
            </a:extLst>
          </p:cNvPr>
          <p:cNvSpPr>
            <a:spLocks noChangeAspect="1"/>
          </p:cNvSpPr>
          <p:nvPr/>
        </p:nvSpPr>
        <p:spPr bwMode="auto">
          <a:xfrm>
            <a:off x="8053518" y="288426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Karst and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203" name="Oval 202">
            <a:extLst>
              <a:ext uri="{FF2B5EF4-FFF2-40B4-BE49-F238E27FC236}">
                <a16:creationId xmlns:a16="http://schemas.microsoft.com/office/drawing/2014/main" id="{9533FD06-1481-E441-82C0-F9AFD0D8C203}"/>
              </a:ext>
            </a:extLst>
          </p:cNvPr>
          <p:cNvSpPr>
            <a:spLocks noChangeAspect="1"/>
          </p:cNvSpPr>
          <p:nvPr/>
        </p:nvSpPr>
        <p:spPr bwMode="auto">
          <a:xfrm>
            <a:off x="7717516" y="1663582"/>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204" name="Oval 203">
            <a:extLst>
              <a:ext uri="{FF2B5EF4-FFF2-40B4-BE49-F238E27FC236}">
                <a16:creationId xmlns:a16="http://schemas.microsoft.com/office/drawing/2014/main" id="{9ED09981-339E-8C46-8172-813D5A5D3CC6}"/>
              </a:ext>
            </a:extLst>
          </p:cNvPr>
          <p:cNvSpPr>
            <a:spLocks noChangeAspect="1"/>
          </p:cNvSpPr>
          <p:nvPr/>
        </p:nvSpPr>
        <p:spPr bwMode="auto">
          <a:xfrm>
            <a:off x="7708731" y="413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205" name="Oval 204">
            <a:extLst>
              <a:ext uri="{FF2B5EF4-FFF2-40B4-BE49-F238E27FC236}">
                <a16:creationId xmlns:a16="http://schemas.microsoft.com/office/drawing/2014/main" id="{E3B9D1F2-E032-0346-B71B-06B39FDB8B70}"/>
              </a:ext>
            </a:extLst>
          </p:cNvPr>
          <p:cNvSpPr>
            <a:spLocks noChangeAspect="1"/>
          </p:cNvSpPr>
          <p:nvPr/>
        </p:nvSpPr>
        <p:spPr bwMode="auto">
          <a:xfrm>
            <a:off x="5618200" y="534131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45" name="Oval 44">
            <a:extLst>
              <a:ext uri="{FF2B5EF4-FFF2-40B4-BE49-F238E27FC236}">
                <a16:creationId xmlns:a16="http://schemas.microsoft.com/office/drawing/2014/main" id="{3DE4DBB8-3EE8-8648-A9BB-33E3519C9E8F}"/>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Tree>
    <p:extLst>
      <p:ext uri="{BB962C8B-B14F-4D97-AF65-F5344CB8AC3E}">
        <p14:creationId xmlns:p14="http://schemas.microsoft.com/office/powerpoint/2010/main" val="3221058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5F6E-EB55-3D43-B2A4-268D3AEC49E8}"/>
              </a:ext>
            </a:extLst>
          </p:cNvPr>
          <p:cNvSpPr>
            <a:spLocks noGrp="1"/>
          </p:cNvSpPr>
          <p:nvPr>
            <p:ph type="title"/>
          </p:nvPr>
        </p:nvSpPr>
        <p:spPr/>
        <p:txBody>
          <a:bodyPr/>
          <a:lstStyle/>
          <a:p>
            <a:r>
              <a:rPr lang="en-US" dirty="0"/>
              <a:t>MODFLOW User Base</a:t>
            </a:r>
          </a:p>
        </p:txBody>
      </p:sp>
      <p:sp>
        <p:nvSpPr>
          <p:cNvPr id="3" name="Content Placeholder 2">
            <a:extLst>
              <a:ext uri="{FF2B5EF4-FFF2-40B4-BE49-F238E27FC236}">
                <a16:creationId xmlns:a16="http://schemas.microsoft.com/office/drawing/2014/main" id="{C730D88D-0334-294D-93C9-92CE6492C927}"/>
              </a:ext>
            </a:extLst>
          </p:cNvPr>
          <p:cNvSpPr>
            <a:spLocks noGrp="1"/>
          </p:cNvSpPr>
          <p:nvPr>
            <p:ph idx="1"/>
          </p:nvPr>
        </p:nvSpPr>
        <p:spPr/>
        <p:txBody>
          <a:bodyPr/>
          <a:lstStyle/>
          <a:p>
            <a:r>
              <a:rPr lang="en-US" dirty="0"/>
              <a:t>Academics</a:t>
            </a:r>
          </a:p>
          <a:p>
            <a:r>
              <a:rPr lang="en-US" dirty="0"/>
              <a:t>Private Consultants</a:t>
            </a:r>
          </a:p>
          <a:p>
            <a:r>
              <a:rPr lang="en-US" dirty="0"/>
              <a:t>Local, State, and Federal Government</a:t>
            </a:r>
          </a:p>
        </p:txBody>
      </p:sp>
      <p:pic>
        <p:nvPicPr>
          <p:cNvPr id="4" name="Picture 1" descr="dsc_0281.jpg">
            <a:extLst>
              <a:ext uri="{FF2B5EF4-FFF2-40B4-BE49-F238E27FC236}">
                <a16:creationId xmlns:a16="http://schemas.microsoft.com/office/drawing/2014/main" id="{F31648EF-4880-F248-BA9C-A37DB7198B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233589"/>
            <a:ext cx="3657600" cy="24305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840FB0B-B8BD-1545-86CF-3D910CC90686}"/>
              </a:ext>
            </a:extLst>
          </p:cNvPr>
          <p:cNvSpPr txBox="1"/>
          <p:nvPr/>
        </p:nvSpPr>
        <p:spPr>
          <a:xfrm>
            <a:off x="4114801" y="5664110"/>
            <a:ext cx="2900153" cy="307777"/>
          </a:xfrm>
          <a:prstGeom prst="rect">
            <a:avLst/>
          </a:prstGeom>
          <a:noFill/>
        </p:spPr>
        <p:txBody>
          <a:bodyPr wrap="none" rtlCol="0">
            <a:spAutoFit/>
          </a:bodyPr>
          <a:lstStyle/>
          <a:p>
            <a:r>
              <a:rPr lang="en-US" sz="1400" i="1" dirty="0">
                <a:solidFill>
                  <a:schemeClr val="bg1"/>
                </a:solidFill>
              </a:rPr>
              <a:t>MODFLOW and More Conference</a:t>
            </a:r>
          </a:p>
        </p:txBody>
      </p:sp>
      <p:pic>
        <p:nvPicPr>
          <p:cNvPr id="6" name="Picture 5" descr="Screen Shot 2018-04-03 at 3.52.34 PM.png">
            <a:extLst>
              <a:ext uri="{FF2B5EF4-FFF2-40B4-BE49-F238E27FC236}">
                <a16:creationId xmlns:a16="http://schemas.microsoft.com/office/drawing/2014/main" id="{646FA02D-4126-944C-857C-32F020595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1" y="3233588"/>
            <a:ext cx="1931417" cy="2403686"/>
          </a:xfrm>
          <a:prstGeom prst="rect">
            <a:avLst/>
          </a:prstGeom>
        </p:spPr>
      </p:pic>
      <p:pic>
        <p:nvPicPr>
          <p:cNvPr id="7" name="Picture 3" descr="imgres.jpeg">
            <a:extLst>
              <a:ext uri="{FF2B5EF4-FFF2-40B4-BE49-F238E27FC236}">
                <a16:creationId xmlns:a16="http://schemas.microsoft.com/office/drawing/2014/main" id="{CC8EE7FB-AF0F-294C-AAB6-0DD8456B1F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2871" y="4041679"/>
            <a:ext cx="1161349" cy="1067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descr="imgres.jpeg">
            <a:extLst>
              <a:ext uri="{FF2B5EF4-FFF2-40B4-BE49-F238E27FC236}">
                <a16:creationId xmlns:a16="http://schemas.microsoft.com/office/drawing/2014/main" id="{56C3604D-463E-0C41-B403-E9C9997EC8E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49016" y="4927730"/>
            <a:ext cx="1326232" cy="989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descr="imgres.jpeg">
            <a:extLst>
              <a:ext uri="{FF2B5EF4-FFF2-40B4-BE49-F238E27FC236}">
                <a16:creationId xmlns:a16="http://schemas.microsoft.com/office/drawing/2014/main" id="{78B5F39F-DE42-DC47-8FE3-E26D49E6BF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567976" y="3233589"/>
            <a:ext cx="1441830" cy="989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6" descr="vmp02_gd.jpg">
            <a:extLst>
              <a:ext uri="{FF2B5EF4-FFF2-40B4-BE49-F238E27FC236}">
                <a16:creationId xmlns:a16="http://schemas.microsoft.com/office/drawing/2014/main" id="{12B9559E-6952-464C-8577-8B32BE70851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351734" y="4070921"/>
            <a:ext cx="1247375" cy="996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453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515700"/>
            <a:ext cx="8226425" cy="738664"/>
          </a:xfrm>
        </p:spPr>
        <p:txBody>
          <a:bodyPr/>
          <a:lstStyle/>
          <a:p>
            <a:r>
              <a:rPr lang="en-US" dirty="0"/>
              <a:t>Evolving Simulation Needs</a:t>
            </a:r>
          </a:p>
        </p:txBody>
      </p:sp>
      <p:sp>
        <p:nvSpPr>
          <p:cNvPr id="3" name="Content Placeholder 2"/>
          <p:cNvSpPr>
            <a:spLocks noGrp="1"/>
          </p:cNvSpPr>
          <p:nvPr>
            <p:ph idx="1"/>
          </p:nvPr>
        </p:nvSpPr>
        <p:spPr>
          <a:xfrm>
            <a:off x="762000" y="1465007"/>
            <a:ext cx="10668000" cy="3967753"/>
          </a:xfrm>
        </p:spPr>
        <p:txBody>
          <a:bodyPr/>
          <a:lstStyle/>
          <a:p>
            <a:r>
              <a:rPr lang="en-US" dirty="0"/>
              <a:t>GW issues becoming more complex</a:t>
            </a:r>
          </a:p>
          <a:p>
            <a:r>
              <a:rPr lang="en-US" dirty="0"/>
              <a:t>Proliferation of new versions and packages</a:t>
            </a:r>
          </a:p>
          <a:p>
            <a:r>
              <a:rPr lang="en-US" dirty="0"/>
              <a:t>Increase in package complexity</a:t>
            </a:r>
          </a:p>
          <a:p>
            <a:r>
              <a:rPr lang="en-US" dirty="0"/>
              <a:t>Loss of package independence</a:t>
            </a:r>
          </a:p>
          <a:p>
            <a:r>
              <a:rPr lang="en-US" dirty="0"/>
              <a:t>Incompatibilities</a:t>
            </a:r>
          </a:p>
          <a:p>
            <a:r>
              <a:rPr lang="en-US" dirty="0"/>
              <a:t>Difficult to add other process models to MODFLOW; same grid required for all packages and processes</a:t>
            </a:r>
          </a:p>
        </p:txBody>
      </p:sp>
    </p:spTree>
    <p:extLst>
      <p:ext uri="{BB962C8B-B14F-4D97-AF65-F5344CB8AC3E}">
        <p14:creationId xmlns:p14="http://schemas.microsoft.com/office/powerpoint/2010/main" val="2930419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875-EA5C-7F4A-BB8E-FB576D86FA18}"/>
              </a:ext>
            </a:extLst>
          </p:cNvPr>
          <p:cNvSpPr>
            <a:spLocks noGrp="1"/>
          </p:cNvSpPr>
          <p:nvPr>
            <p:ph type="title"/>
          </p:nvPr>
        </p:nvSpPr>
        <p:spPr/>
        <p:txBody>
          <a:bodyPr/>
          <a:lstStyle/>
          <a:p>
            <a:r>
              <a:rPr lang="en-US" dirty="0"/>
              <a:t>MODFLOW Next Generation</a:t>
            </a:r>
          </a:p>
        </p:txBody>
      </p:sp>
      <p:sp>
        <p:nvSpPr>
          <p:cNvPr id="3" name="Content Placeholder 2">
            <a:extLst>
              <a:ext uri="{FF2B5EF4-FFF2-40B4-BE49-F238E27FC236}">
                <a16:creationId xmlns:a16="http://schemas.microsoft.com/office/drawing/2014/main" id="{B794FD12-0C94-FB45-BA67-CE29D5B1CE31}"/>
              </a:ext>
            </a:extLst>
          </p:cNvPr>
          <p:cNvSpPr>
            <a:spLocks noGrp="1"/>
          </p:cNvSpPr>
          <p:nvPr>
            <p:ph idx="1"/>
          </p:nvPr>
        </p:nvSpPr>
        <p:spPr/>
        <p:txBody>
          <a:bodyPr/>
          <a:lstStyle/>
          <a:p>
            <a:r>
              <a:rPr lang="en-US" sz="2400" dirty="0"/>
              <a:t>2013 Office of Groundwater initiated a major MODFLOW revision</a:t>
            </a:r>
          </a:p>
          <a:p>
            <a:r>
              <a:rPr lang="en-US" sz="2400" dirty="0"/>
              <a:t>Rewrote MODFLOW using an object-oriented design</a:t>
            </a:r>
          </a:p>
          <a:p>
            <a:r>
              <a:rPr lang="en-US" sz="2400" dirty="0"/>
              <a:t>Consolidated capabilities from previous MODFLOW versions</a:t>
            </a:r>
          </a:p>
          <a:p>
            <a:r>
              <a:rPr lang="en-US" sz="2400" dirty="0"/>
              <a:t>Changed name from “Modular Groundwater Model” to “Modular Hydrologic Model”</a:t>
            </a:r>
          </a:p>
          <a:p>
            <a:r>
              <a:rPr lang="en-US" sz="2400" dirty="0"/>
              <a:t>Published MODFLOW 6 in 2017</a:t>
            </a:r>
          </a:p>
          <a:p>
            <a:r>
              <a:rPr lang="en-US" sz="2400" dirty="0"/>
              <a:t>Try to follow modern software design principles</a:t>
            </a:r>
          </a:p>
        </p:txBody>
      </p:sp>
    </p:spTree>
    <p:extLst>
      <p:ext uri="{BB962C8B-B14F-4D97-AF65-F5344CB8AC3E}">
        <p14:creationId xmlns:p14="http://schemas.microsoft.com/office/powerpoint/2010/main" val="2032418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MODFLOW 6</a:t>
            </a:r>
          </a:p>
        </p:txBody>
      </p:sp>
      <p:sp>
        <p:nvSpPr>
          <p:cNvPr id="17" name="Content Placeholder 16"/>
          <p:cNvSpPr>
            <a:spLocks noGrp="1"/>
          </p:cNvSpPr>
          <p:nvPr>
            <p:ph idx="1"/>
          </p:nvPr>
        </p:nvSpPr>
        <p:spPr>
          <a:xfrm>
            <a:off x="914400" y="1219200"/>
            <a:ext cx="10668000" cy="2185940"/>
          </a:xfrm>
        </p:spPr>
        <p:txBody>
          <a:bodyPr/>
          <a:lstStyle/>
          <a:p>
            <a:r>
              <a:rPr lang="en-US" sz="2400" u="sng" dirty="0"/>
              <a:t>Consolidate</a:t>
            </a:r>
            <a:r>
              <a:rPr lang="en-US" sz="2400" dirty="0"/>
              <a:t> popular capabilities from previous MODFLOW versions (2005, NWT, USG, LGR, …)</a:t>
            </a:r>
          </a:p>
          <a:p>
            <a:r>
              <a:rPr lang="en-US" sz="2400" u="sng" dirty="0"/>
              <a:t>Improve</a:t>
            </a:r>
            <a:r>
              <a:rPr lang="en-US" sz="2400" dirty="0"/>
              <a:t> solution technique</a:t>
            </a:r>
          </a:p>
          <a:p>
            <a:r>
              <a:rPr lang="en-US" sz="2400" u="sng" dirty="0"/>
              <a:t>Modernize</a:t>
            </a:r>
            <a:r>
              <a:rPr lang="en-US" sz="2400" dirty="0"/>
              <a:t> code and input structure</a:t>
            </a:r>
          </a:p>
          <a:p>
            <a:r>
              <a:rPr lang="en-US" sz="2400" dirty="0"/>
              <a:t>Support </a:t>
            </a:r>
            <a:r>
              <a:rPr lang="en-US" sz="2400" u="sng" dirty="0"/>
              <a:t>multi-model</a:t>
            </a:r>
            <a:r>
              <a:rPr lang="en-US" sz="2400" dirty="0"/>
              <a:t> simulations</a:t>
            </a:r>
          </a:p>
          <a:p>
            <a:r>
              <a:rPr lang="en-US" sz="2400" u="sng" dirty="0"/>
              <a:t>Extend</a:t>
            </a:r>
            <a:r>
              <a:rPr lang="en-US" sz="2400" dirty="0"/>
              <a:t> MODFLOW into a hydrologic simulator</a:t>
            </a:r>
          </a:p>
          <a:p>
            <a:r>
              <a:rPr lang="en-US" sz="2400" dirty="0"/>
              <a:t>New </a:t>
            </a:r>
            <a:r>
              <a:rPr lang="en-US" sz="2400" u="sng" dirty="0"/>
              <a:t>core</a:t>
            </a:r>
            <a:r>
              <a:rPr lang="en-US" sz="2400" dirty="0"/>
              <a:t> version (Released August 2017)</a:t>
            </a:r>
          </a:p>
        </p:txBody>
      </p:sp>
      <p:pic>
        <p:nvPicPr>
          <p:cNvPr id="5" name="Picture 4" descr="unnamed.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55214" y="4405828"/>
            <a:ext cx="1065483" cy="1381126"/>
          </a:xfrm>
          <a:prstGeom prst="rect">
            <a:avLst/>
          </a:prstGeom>
        </p:spPr>
      </p:pic>
      <p:pic>
        <p:nvPicPr>
          <p:cNvPr id="6" name="Picture 5" descr="unnamed.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35373" y="4399369"/>
            <a:ext cx="1057484" cy="139404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07535" y="4396916"/>
            <a:ext cx="1081009" cy="139895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03220" y="4413228"/>
            <a:ext cx="1055800" cy="1366329"/>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73697" y="4398941"/>
            <a:ext cx="1077577" cy="1394900"/>
          </a:xfrm>
          <a:prstGeom prst="rect">
            <a:avLst/>
          </a:prstGeom>
        </p:spPr>
      </p:pic>
      <p:sp>
        <p:nvSpPr>
          <p:cNvPr id="10" name="TextBox 9"/>
          <p:cNvSpPr txBox="1"/>
          <p:nvPr/>
        </p:nvSpPr>
        <p:spPr>
          <a:xfrm>
            <a:off x="2438401" y="5729738"/>
            <a:ext cx="641121" cy="338554"/>
          </a:xfrm>
          <a:prstGeom prst="rect">
            <a:avLst/>
          </a:prstGeom>
          <a:noFill/>
        </p:spPr>
        <p:txBody>
          <a:bodyPr wrap="none" rtlCol="0">
            <a:spAutoFit/>
          </a:bodyPr>
          <a:lstStyle/>
          <a:p>
            <a:r>
              <a:rPr lang="en-US" sz="1600" dirty="0">
                <a:solidFill>
                  <a:srgbClr val="FFFF00"/>
                </a:solidFill>
              </a:rPr>
              <a:t>1984</a:t>
            </a:r>
          </a:p>
        </p:txBody>
      </p:sp>
      <p:sp>
        <p:nvSpPr>
          <p:cNvPr id="11" name="TextBox 10"/>
          <p:cNvSpPr txBox="1"/>
          <p:nvPr/>
        </p:nvSpPr>
        <p:spPr>
          <a:xfrm>
            <a:off x="3760741" y="5751289"/>
            <a:ext cx="641121" cy="338554"/>
          </a:xfrm>
          <a:prstGeom prst="rect">
            <a:avLst/>
          </a:prstGeom>
          <a:noFill/>
        </p:spPr>
        <p:txBody>
          <a:bodyPr wrap="none" rtlCol="0">
            <a:spAutoFit/>
          </a:bodyPr>
          <a:lstStyle/>
          <a:p>
            <a:r>
              <a:rPr lang="en-US" sz="1600" dirty="0">
                <a:solidFill>
                  <a:srgbClr val="FFFF00"/>
                </a:solidFill>
              </a:rPr>
              <a:t>1988</a:t>
            </a:r>
          </a:p>
        </p:txBody>
      </p:sp>
      <p:sp>
        <p:nvSpPr>
          <p:cNvPr id="12" name="TextBox 11"/>
          <p:cNvSpPr txBox="1"/>
          <p:nvPr/>
        </p:nvSpPr>
        <p:spPr>
          <a:xfrm>
            <a:off x="5029203" y="5757446"/>
            <a:ext cx="641121" cy="338554"/>
          </a:xfrm>
          <a:prstGeom prst="rect">
            <a:avLst/>
          </a:prstGeom>
          <a:noFill/>
        </p:spPr>
        <p:txBody>
          <a:bodyPr wrap="none" rtlCol="0">
            <a:spAutoFit/>
          </a:bodyPr>
          <a:lstStyle/>
          <a:p>
            <a:r>
              <a:rPr lang="en-US" sz="1600" dirty="0">
                <a:solidFill>
                  <a:srgbClr val="FFFF00"/>
                </a:solidFill>
              </a:rPr>
              <a:t>1996</a:t>
            </a:r>
          </a:p>
        </p:txBody>
      </p:sp>
      <p:sp>
        <p:nvSpPr>
          <p:cNvPr id="13" name="TextBox 12"/>
          <p:cNvSpPr txBox="1"/>
          <p:nvPr/>
        </p:nvSpPr>
        <p:spPr>
          <a:xfrm>
            <a:off x="6320754" y="5755906"/>
            <a:ext cx="641121" cy="338554"/>
          </a:xfrm>
          <a:prstGeom prst="rect">
            <a:avLst/>
          </a:prstGeom>
          <a:noFill/>
        </p:spPr>
        <p:txBody>
          <a:bodyPr wrap="none" rtlCol="0">
            <a:spAutoFit/>
          </a:bodyPr>
          <a:lstStyle/>
          <a:p>
            <a:r>
              <a:rPr lang="en-US" sz="1600" dirty="0">
                <a:solidFill>
                  <a:srgbClr val="FFFF00"/>
                </a:solidFill>
              </a:rPr>
              <a:t>2000</a:t>
            </a:r>
          </a:p>
        </p:txBody>
      </p:sp>
      <p:sp>
        <p:nvSpPr>
          <p:cNvPr id="14" name="TextBox 13"/>
          <p:cNvSpPr txBox="1"/>
          <p:nvPr/>
        </p:nvSpPr>
        <p:spPr>
          <a:xfrm>
            <a:off x="7573821" y="5746670"/>
            <a:ext cx="641121" cy="338554"/>
          </a:xfrm>
          <a:prstGeom prst="rect">
            <a:avLst/>
          </a:prstGeom>
          <a:noFill/>
        </p:spPr>
        <p:txBody>
          <a:bodyPr wrap="none" rtlCol="0">
            <a:spAutoFit/>
          </a:bodyPr>
          <a:lstStyle/>
          <a:p>
            <a:r>
              <a:rPr lang="en-US" sz="1600" dirty="0">
                <a:solidFill>
                  <a:srgbClr val="FFFF00"/>
                </a:solidFill>
              </a:rPr>
              <a:t>2005</a:t>
            </a:r>
          </a:p>
        </p:txBody>
      </p:sp>
      <p:sp>
        <p:nvSpPr>
          <p:cNvPr id="16" name="TextBox 15"/>
          <p:cNvSpPr txBox="1"/>
          <p:nvPr/>
        </p:nvSpPr>
        <p:spPr>
          <a:xfrm>
            <a:off x="8960080" y="5745130"/>
            <a:ext cx="641121" cy="338554"/>
          </a:xfrm>
          <a:prstGeom prst="rect">
            <a:avLst/>
          </a:prstGeom>
          <a:noFill/>
        </p:spPr>
        <p:txBody>
          <a:bodyPr wrap="none" rtlCol="0">
            <a:spAutoFit/>
          </a:bodyPr>
          <a:lstStyle/>
          <a:p>
            <a:r>
              <a:rPr lang="en-US" sz="1600" dirty="0">
                <a:solidFill>
                  <a:srgbClr val="FFFF00"/>
                </a:solidFill>
              </a:rPr>
              <a:t>2017</a:t>
            </a:r>
          </a:p>
        </p:txBody>
      </p:sp>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63001" y="4397392"/>
            <a:ext cx="1047657" cy="1356818"/>
          </a:xfrm>
          <a:prstGeom prst="rect">
            <a:avLst/>
          </a:prstGeom>
        </p:spPr>
      </p:pic>
    </p:spTree>
    <p:extLst>
      <p:ext uri="{BB962C8B-B14F-4D97-AF65-F5344CB8AC3E}">
        <p14:creationId xmlns:p14="http://schemas.microsoft.com/office/powerpoint/2010/main" val="2719956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686C-C320-7649-9811-DDF2E5FD2B60}"/>
              </a:ext>
            </a:extLst>
          </p:cNvPr>
          <p:cNvSpPr>
            <a:spLocks noGrp="1"/>
          </p:cNvSpPr>
          <p:nvPr>
            <p:ph type="title"/>
          </p:nvPr>
        </p:nvSpPr>
        <p:spPr/>
        <p:txBody>
          <a:bodyPr/>
          <a:lstStyle/>
          <a:p>
            <a:r>
              <a:rPr lang="en-US" dirty="0"/>
              <a:t>MODFLOW 6</a:t>
            </a:r>
          </a:p>
        </p:txBody>
      </p:sp>
      <p:pic>
        <p:nvPicPr>
          <p:cNvPr id="4" name="Picture 3">
            <a:extLst>
              <a:ext uri="{FF2B5EF4-FFF2-40B4-BE49-F238E27FC236}">
                <a16:creationId xmlns:a16="http://schemas.microsoft.com/office/drawing/2014/main" id="{D93CAA2F-3949-204E-B39A-D7D00E8E808B}"/>
              </a:ext>
            </a:extLst>
          </p:cNvPr>
          <p:cNvPicPr>
            <a:picLocks noChangeAspect="1"/>
          </p:cNvPicPr>
          <p:nvPr/>
        </p:nvPicPr>
        <p:blipFill>
          <a:blip r:embed="rId3"/>
          <a:stretch>
            <a:fillRect/>
          </a:stretch>
        </p:blipFill>
        <p:spPr>
          <a:xfrm>
            <a:off x="2945360" y="1279223"/>
            <a:ext cx="6301280" cy="5345467"/>
          </a:xfrm>
          <a:prstGeom prst="rect">
            <a:avLst/>
          </a:prstGeom>
        </p:spPr>
      </p:pic>
    </p:spTree>
    <p:extLst>
      <p:ext uri="{BB962C8B-B14F-4D97-AF65-F5344CB8AC3E}">
        <p14:creationId xmlns:p14="http://schemas.microsoft.com/office/powerpoint/2010/main" val="364099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Framework</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6D16D-DED2-0A4A-A797-078E7D02B50F}"/>
              </a:ext>
            </a:extLst>
          </p:cNvPr>
          <p:cNvSpPr>
            <a:spLocks noGrp="1"/>
          </p:cNvSpPr>
          <p:nvPr>
            <p:ph type="title"/>
          </p:nvPr>
        </p:nvSpPr>
        <p:spPr/>
        <p:txBody>
          <a:bodyPr/>
          <a:lstStyle/>
          <a:p>
            <a:r>
              <a:rPr lang="en-US" dirty="0"/>
              <a:t>MODFLOW 6 Framework Concepts</a:t>
            </a:r>
          </a:p>
        </p:txBody>
      </p:sp>
      <p:sp>
        <p:nvSpPr>
          <p:cNvPr id="5" name="Content Placeholder 4">
            <a:extLst>
              <a:ext uri="{FF2B5EF4-FFF2-40B4-BE49-F238E27FC236}">
                <a16:creationId xmlns:a16="http://schemas.microsoft.com/office/drawing/2014/main" id="{AB788DC4-8FD3-654B-A71B-6BD3AC6B4BE2}"/>
              </a:ext>
            </a:extLst>
          </p:cNvPr>
          <p:cNvSpPr>
            <a:spLocks noGrp="1"/>
          </p:cNvSpPr>
          <p:nvPr>
            <p:ph idx="1"/>
          </p:nvPr>
        </p:nvSpPr>
        <p:spPr>
          <a:xfrm>
            <a:off x="1905000" y="1219200"/>
            <a:ext cx="8305800" cy="4495800"/>
          </a:xfrm>
        </p:spPr>
        <p:txBody>
          <a:bodyPr/>
          <a:lstStyle/>
          <a:p>
            <a:r>
              <a:rPr lang="en-US" dirty="0"/>
              <a:t>Simulation</a:t>
            </a:r>
          </a:p>
          <a:p>
            <a:r>
              <a:rPr lang="en-US" dirty="0"/>
              <a:t>Solution</a:t>
            </a:r>
          </a:p>
          <a:p>
            <a:r>
              <a:rPr lang="en-US" dirty="0"/>
              <a:t>Model</a:t>
            </a:r>
          </a:p>
          <a:p>
            <a:r>
              <a:rPr lang="en-US" dirty="0"/>
              <a:t>Packages</a:t>
            </a:r>
          </a:p>
          <a:p>
            <a:r>
              <a:rPr lang="en-US" dirty="0"/>
              <a:t>Exchanges</a:t>
            </a:r>
          </a:p>
          <a:p>
            <a:endParaRPr lang="en-US" dirty="0"/>
          </a:p>
        </p:txBody>
      </p:sp>
    </p:spTree>
    <p:extLst>
      <p:ext uri="{BB962C8B-B14F-4D97-AF65-F5344CB8AC3E}">
        <p14:creationId xmlns:p14="http://schemas.microsoft.com/office/powerpoint/2010/main" val="268842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9BBD-6B8A-1C41-8ABD-CC2528DBE8D1}"/>
              </a:ext>
            </a:extLst>
          </p:cNvPr>
          <p:cNvSpPr>
            <a:spLocks noGrp="1"/>
          </p:cNvSpPr>
          <p:nvPr>
            <p:ph type="title"/>
          </p:nvPr>
        </p:nvSpPr>
        <p:spPr/>
        <p:txBody>
          <a:bodyPr/>
          <a:lstStyle/>
          <a:p>
            <a:r>
              <a:rPr lang="en-US" dirty="0"/>
              <a:t>MODFLOW Framework Components</a:t>
            </a:r>
          </a:p>
        </p:txBody>
      </p:sp>
      <p:sp>
        <p:nvSpPr>
          <p:cNvPr id="4" name="TextBox 3">
            <a:extLst>
              <a:ext uri="{FF2B5EF4-FFF2-40B4-BE49-F238E27FC236}">
                <a16:creationId xmlns:a16="http://schemas.microsoft.com/office/drawing/2014/main" id="{04E641DE-C252-0F47-A277-57EB095F3998}"/>
              </a:ext>
            </a:extLst>
          </p:cNvPr>
          <p:cNvSpPr txBox="1"/>
          <p:nvPr/>
        </p:nvSpPr>
        <p:spPr>
          <a:xfrm>
            <a:off x="2362200" y="1445568"/>
            <a:ext cx="2573974" cy="461665"/>
          </a:xfrm>
          <a:prstGeom prst="rect">
            <a:avLst/>
          </a:prstGeom>
          <a:noFill/>
        </p:spPr>
        <p:txBody>
          <a:bodyPr wrap="none" rtlCol="0">
            <a:spAutoFit/>
          </a:bodyPr>
          <a:lstStyle/>
          <a:p>
            <a:r>
              <a:rPr lang="en-US" sz="2400" dirty="0">
                <a:solidFill>
                  <a:schemeClr val="bg1"/>
                </a:solidFill>
              </a:rPr>
              <a:t>MODFLOW-2005</a:t>
            </a:r>
          </a:p>
        </p:txBody>
      </p:sp>
      <p:pic>
        <p:nvPicPr>
          <p:cNvPr id="6" name="Picture 5">
            <a:extLst>
              <a:ext uri="{FF2B5EF4-FFF2-40B4-BE49-F238E27FC236}">
                <a16:creationId xmlns:a16="http://schemas.microsoft.com/office/drawing/2014/main" id="{F4024A53-61BE-864F-A97C-67C8689EF5AD}"/>
              </a:ext>
            </a:extLst>
          </p:cNvPr>
          <p:cNvPicPr>
            <a:picLocks noChangeAspect="1"/>
          </p:cNvPicPr>
          <p:nvPr/>
        </p:nvPicPr>
        <p:blipFill>
          <a:blip r:embed="rId2"/>
          <a:stretch>
            <a:fillRect/>
          </a:stretch>
        </p:blipFill>
        <p:spPr>
          <a:xfrm>
            <a:off x="6057900" y="2119448"/>
            <a:ext cx="4152900" cy="3302000"/>
          </a:xfrm>
          <a:prstGeom prst="rect">
            <a:avLst/>
          </a:prstGeom>
        </p:spPr>
      </p:pic>
      <p:sp>
        <p:nvSpPr>
          <p:cNvPr id="8" name="TextBox 7">
            <a:extLst>
              <a:ext uri="{FF2B5EF4-FFF2-40B4-BE49-F238E27FC236}">
                <a16:creationId xmlns:a16="http://schemas.microsoft.com/office/drawing/2014/main" id="{6DD8C0DF-5C4C-D944-8B25-F434DFCE674F}"/>
              </a:ext>
            </a:extLst>
          </p:cNvPr>
          <p:cNvSpPr txBox="1"/>
          <p:nvPr/>
        </p:nvSpPr>
        <p:spPr>
          <a:xfrm>
            <a:off x="6847364" y="1505983"/>
            <a:ext cx="2047355" cy="461665"/>
          </a:xfrm>
          <a:prstGeom prst="rect">
            <a:avLst/>
          </a:prstGeom>
          <a:noFill/>
        </p:spPr>
        <p:txBody>
          <a:bodyPr wrap="none" rtlCol="0">
            <a:spAutoFit/>
          </a:bodyPr>
          <a:lstStyle/>
          <a:p>
            <a:r>
              <a:rPr lang="en-US" sz="2400" dirty="0">
                <a:solidFill>
                  <a:schemeClr val="bg1"/>
                </a:solidFill>
              </a:rPr>
              <a:t>MODFLOW 6</a:t>
            </a:r>
          </a:p>
        </p:txBody>
      </p:sp>
      <p:pic>
        <p:nvPicPr>
          <p:cNvPr id="9" name="Picture 8">
            <a:extLst>
              <a:ext uri="{FF2B5EF4-FFF2-40B4-BE49-F238E27FC236}">
                <a16:creationId xmlns:a16="http://schemas.microsoft.com/office/drawing/2014/main" id="{048A63D7-D277-CC47-AB2E-C41CBFABFC63}"/>
              </a:ext>
            </a:extLst>
          </p:cNvPr>
          <p:cNvPicPr>
            <a:picLocks noChangeAspect="1"/>
          </p:cNvPicPr>
          <p:nvPr/>
        </p:nvPicPr>
        <p:blipFill>
          <a:blip r:embed="rId3"/>
          <a:stretch>
            <a:fillRect/>
          </a:stretch>
        </p:blipFill>
        <p:spPr>
          <a:xfrm>
            <a:off x="1905000" y="2057399"/>
            <a:ext cx="3187700" cy="3200400"/>
          </a:xfrm>
          <a:prstGeom prst="rect">
            <a:avLst/>
          </a:prstGeom>
        </p:spPr>
      </p:pic>
    </p:spTree>
    <p:extLst>
      <p:ext uri="{BB962C8B-B14F-4D97-AF65-F5344CB8AC3E}">
        <p14:creationId xmlns:p14="http://schemas.microsoft.com/office/powerpoint/2010/main" val="1906432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MODELING background AT THE USGS</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pic>
        <p:nvPicPr>
          <p:cNvPr id="4" name="Picture 3" descr="tom_analog_1978">
            <a:extLst>
              <a:ext uri="{FF2B5EF4-FFF2-40B4-BE49-F238E27FC236}">
                <a16:creationId xmlns:a16="http://schemas.microsoft.com/office/drawing/2014/main" id="{B96F99F3-15BC-C64B-B858-5AE01BE60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397028"/>
            <a:ext cx="3143989" cy="25096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3935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1759-968A-2248-A517-A337C0293CF8}"/>
              </a:ext>
            </a:extLst>
          </p:cNvPr>
          <p:cNvSpPr>
            <a:spLocks noGrp="1"/>
          </p:cNvSpPr>
          <p:nvPr>
            <p:ph type="title"/>
          </p:nvPr>
        </p:nvSpPr>
        <p:spPr/>
        <p:txBody>
          <a:bodyPr/>
          <a:lstStyle/>
          <a:p>
            <a:r>
              <a:rPr lang="en-US" dirty="0"/>
              <a:t>Nested Grids</a:t>
            </a:r>
          </a:p>
        </p:txBody>
      </p:sp>
      <p:pic>
        <p:nvPicPr>
          <p:cNvPr id="3" name="Picture 2" descr="D:\users\langevin\ModelDevelopment\mfusg\presentations\2013_MODFLOW_Langevin\test_grids\structured\pp_lgr03.tif">
            <a:extLst>
              <a:ext uri="{FF2B5EF4-FFF2-40B4-BE49-F238E27FC236}">
                <a16:creationId xmlns:a16="http://schemas.microsoft.com/office/drawing/2014/main" id="{7213D948-9FAA-054B-9F2E-57EB688E4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105" y="1908810"/>
            <a:ext cx="6817674" cy="326898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34155-9424-9C4B-8509-350D0D58FD89}"/>
              </a:ext>
            </a:extLst>
          </p:cNvPr>
          <p:cNvSpPr txBox="1"/>
          <p:nvPr/>
        </p:nvSpPr>
        <p:spPr>
          <a:xfrm>
            <a:off x="3214840" y="2362200"/>
            <a:ext cx="864339" cy="369332"/>
          </a:xfrm>
          <a:prstGeom prst="rect">
            <a:avLst/>
          </a:prstGeom>
          <a:noFill/>
        </p:spPr>
        <p:txBody>
          <a:bodyPr wrap="none" rtlCol="0">
            <a:spAutoFit/>
          </a:bodyPr>
          <a:lstStyle/>
          <a:p>
            <a:r>
              <a:rPr lang="en-US" sz="1800" dirty="0">
                <a:solidFill>
                  <a:schemeClr val="bg1"/>
                </a:solidFill>
              </a:rPr>
              <a:t>Parent</a:t>
            </a:r>
          </a:p>
        </p:txBody>
      </p:sp>
      <p:sp>
        <p:nvSpPr>
          <p:cNvPr id="5" name="TextBox 4">
            <a:extLst>
              <a:ext uri="{FF2B5EF4-FFF2-40B4-BE49-F238E27FC236}">
                <a16:creationId xmlns:a16="http://schemas.microsoft.com/office/drawing/2014/main" id="{3ADCC2F0-DC2E-6348-BB9B-90AFC9A52C07}"/>
              </a:ext>
            </a:extLst>
          </p:cNvPr>
          <p:cNvSpPr txBox="1"/>
          <p:nvPr/>
        </p:nvSpPr>
        <p:spPr>
          <a:xfrm>
            <a:off x="5029201" y="2819400"/>
            <a:ext cx="902811" cy="369332"/>
          </a:xfrm>
          <a:prstGeom prst="rect">
            <a:avLst/>
          </a:prstGeom>
          <a:noFill/>
        </p:spPr>
        <p:txBody>
          <a:bodyPr wrap="none" rtlCol="0">
            <a:spAutoFit/>
          </a:bodyPr>
          <a:lstStyle/>
          <a:p>
            <a:r>
              <a:rPr lang="en-US" sz="1800" dirty="0">
                <a:solidFill>
                  <a:schemeClr val="bg1"/>
                </a:solidFill>
              </a:rPr>
              <a:t>Child 2</a:t>
            </a:r>
          </a:p>
        </p:txBody>
      </p:sp>
      <p:sp>
        <p:nvSpPr>
          <p:cNvPr id="6" name="TextBox 5">
            <a:extLst>
              <a:ext uri="{FF2B5EF4-FFF2-40B4-BE49-F238E27FC236}">
                <a16:creationId xmlns:a16="http://schemas.microsoft.com/office/drawing/2014/main" id="{F1571B49-D2FD-1B43-93EA-A2144E0CC17B}"/>
              </a:ext>
            </a:extLst>
          </p:cNvPr>
          <p:cNvSpPr txBox="1"/>
          <p:nvPr/>
        </p:nvSpPr>
        <p:spPr>
          <a:xfrm>
            <a:off x="3429000" y="3813929"/>
            <a:ext cx="1300356" cy="369332"/>
          </a:xfrm>
          <a:prstGeom prst="rect">
            <a:avLst/>
          </a:prstGeom>
          <a:noFill/>
        </p:spPr>
        <p:txBody>
          <a:bodyPr wrap="none" rtlCol="0">
            <a:spAutoFit/>
          </a:bodyPr>
          <a:lstStyle/>
          <a:p>
            <a:r>
              <a:rPr lang="en-US" sz="1800" dirty="0">
                <a:solidFill>
                  <a:schemeClr val="bg1"/>
                </a:solidFill>
              </a:rPr>
              <a:t>Grandchild</a:t>
            </a:r>
          </a:p>
        </p:txBody>
      </p:sp>
      <p:sp>
        <p:nvSpPr>
          <p:cNvPr id="7" name="TextBox 6">
            <a:extLst>
              <a:ext uri="{FF2B5EF4-FFF2-40B4-BE49-F238E27FC236}">
                <a16:creationId xmlns:a16="http://schemas.microsoft.com/office/drawing/2014/main" id="{9FE2EA9E-9D80-BF48-A715-4BEE0D139E06}"/>
              </a:ext>
            </a:extLst>
          </p:cNvPr>
          <p:cNvSpPr txBox="1"/>
          <p:nvPr/>
        </p:nvSpPr>
        <p:spPr>
          <a:xfrm>
            <a:off x="6841084" y="2450068"/>
            <a:ext cx="902811" cy="369332"/>
          </a:xfrm>
          <a:prstGeom prst="rect">
            <a:avLst/>
          </a:prstGeom>
          <a:noFill/>
        </p:spPr>
        <p:txBody>
          <a:bodyPr wrap="none" rtlCol="0">
            <a:spAutoFit/>
          </a:bodyPr>
          <a:lstStyle/>
          <a:p>
            <a:r>
              <a:rPr lang="en-US" sz="1800" dirty="0">
                <a:solidFill>
                  <a:schemeClr val="bg1"/>
                </a:solidFill>
              </a:rPr>
              <a:t>Child 1</a:t>
            </a:r>
          </a:p>
        </p:txBody>
      </p:sp>
      <p:cxnSp>
        <p:nvCxnSpPr>
          <p:cNvPr id="9" name="Straight Arrow Connector 8">
            <a:extLst>
              <a:ext uri="{FF2B5EF4-FFF2-40B4-BE49-F238E27FC236}">
                <a16:creationId xmlns:a16="http://schemas.microsoft.com/office/drawing/2014/main" id="{5F86430C-15FD-E845-B45C-E9282E0420DF}"/>
              </a:ext>
            </a:extLst>
          </p:cNvPr>
          <p:cNvCxnSpPr/>
          <p:nvPr/>
        </p:nvCxnSpPr>
        <p:spPr bwMode="auto">
          <a:xfrm>
            <a:off x="3647008" y="2703076"/>
            <a:ext cx="304800" cy="641866"/>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9B0C305F-801C-EC4E-88EB-6231C9382400}"/>
              </a:ext>
            </a:extLst>
          </p:cNvPr>
          <p:cNvCxnSpPr>
            <a:cxnSpLocks/>
          </p:cNvCxnSpPr>
          <p:nvPr/>
        </p:nvCxnSpPr>
        <p:spPr bwMode="auto">
          <a:xfrm flipV="1">
            <a:off x="4724400" y="3802142"/>
            <a:ext cx="304800" cy="208240"/>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5B648A59-52E7-8E42-BD00-A88987330E50}"/>
              </a:ext>
            </a:extLst>
          </p:cNvPr>
          <p:cNvCxnSpPr>
            <a:cxnSpLocks/>
          </p:cNvCxnSpPr>
          <p:nvPr/>
        </p:nvCxnSpPr>
        <p:spPr bwMode="auto">
          <a:xfrm flipH="1">
            <a:off x="5410200" y="3184922"/>
            <a:ext cx="70406" cy="344864"/>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367079A4-9908-9F48-8C83-F4E99603556D}"/>
              </a:ext>
            </a:extLst>
          </p:cNvPr>
          <p:cNvCxnSpPr>
            <a:cxnSpLocks/>
            <a:stCxn id="7" idx="2"/>
          </p:cNvCxnSpPr>
          <p:nvPr/>
        </p:nvCxnSpPr>
        <p:spPr bwMode="auto">
          <a:xfrm flipH="1">
            <a:off x="7239001" y="2819400"/>
            <a:ext cx="53489" cy="365522"/>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eform 12">
            <a:extLst>
              <a:ext uri="{FF2B5EF4-FFF2-40B4-BE49-F238E27FC236}">
                <a16:creationId xmlns:a16="http://schemas.microsoft.com/office/drawing/2014/main" id="{6635A1E3-9F8D-4442-B01B-42D2EC2B62CA}"/>
              </a:ext>
            </a:extLst>
          </p:cNvPr>
          <p:cNvSpPr/>
          <p:nvPr/>
        </p:nvSpPr>
        <p:spPr>
          <a:xfrm>
            <a:off x="4648200" y="3581400"/>
            <a:ext cx="762000" cy="2286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4" name="Freeform 13">
            <a:extLst>
              <a:ext uri="{FF2B5EF4-FFF2-40B4-BE49-F238E27FC236}">
                <a16:creationId xmlns:a16="http://schemas.microsoft.com/office/drawing/2014/main" id="{9E4B7EE7-9B24-1842-8A96-860ABEB629FF}"/>
              </a:ext>
            </a:extLst>
          </p:cNvPr>
          <p:cNvSpPr/>
          <p:nvPr/>
        </p:nvSpPr>
        <p:spPr>
          <a:xfrm>
            <a:off x="4343400" y="3276600"/>
            <a:ext cx="1828800" cy="7620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6" name="Freeform 15">
            <a:extLst>
              <a:ext uri="{FF2B5EF4-FFF2-40B4-BE49-F238E27FC236}">
                <a16:creationId xmlns:a16="http://schemas.microsoft.com/office/drawing/2014/main" id="{2963400D-E3B0-A44B-87F2-041B3061AF1E}"/>
              </a:ext>
            </a:extLst>
          </p:cNvPr>
          <p:cNvSpPr/>
          <p:nvPr/>
        </p:nvSpPr>
        <p:spPr>
          <a:xfrm>
            <a:off x="6781800" y="2971800"/>
            <a:ext cx="990600" cy="5334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2291256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5B02-F505-7D4D-B3DD-06D86887BDC4}"/>
              </a:ext>
            </a:extLst>
          </p:cNvPr>
          <p:cNvSpPr>
            <a:spLocks noGrp="1"/>
          </p:cNvSpPr>
          <p:nvPr>
            <p:ph type="title"/>
          </p:nvPr>
        </p:nvSpPr>
        <p:spPr/>
        <p:txBody>
          <a:bodyPr/>
          <a:lstStyle/>
          <a:p>
            <a:r>
              <a:rPr lang="en-US" dirty="0"/>
              <a:t>Multi-Level Grid Nesting</a:t>
            </a:r>
          </a:p>
        </p:txBody>
      </p:sp>
      <p:pic>
        <p:nvPicPr>
          <p:cNvPr id="3" name="Picture 2">
            <a:extLst>
              <a:ext uri="{FF2B5EF4-FFF2-40B4-BE49-F238E27FC236}">
                <a16:creationId xmlns:a16="http://schemas.microsoft.com/office/drawing/2014/main" id="{1713E8AE-A777-914F-A92C-6AEDEC881F32}"/>
              </a:ext>
            </a:extLst>
          </p:cNvPr>
          <p:cNvPicPr>
            <a:picLocks noChangeAspect="1"/>
          </p:cNvPicPr>
          <p:nvPr/>
        </p:nvPicPr>
        <p:blipFill>
          <a:blip r:embed="rId3"/>
          <a:stretch>
            <a:fillRect/>
          </a:stretch>
        </p:blipFill>
        <p:spPr>
          <a:xfrm>
            <a:off x="2516909" y="1263284"/>
            <a:ext cx="7158182" cy="5289917"/>
          </a:xfrm>
          <a:prstGeom prst="rect">
            <a:avLst/>
          </a:prstGeom>
        </p:spPr>
      </p:pic>
      <p:pic>
        <p:nvPicPr>
          <p:cNvPr id="58" name="Picture 57" descr="D:\users\langevin\ModelDevelopment\mfusg\presentations\2013_MODFLOW_Langevin\test_grids\structured\pp_lgr03.tif">
            <a:extLst>
              <a:ext uri="{FF2B5EF4-FFF2-40B4-BE49-F238E27FC236}">
                <a16:creationId xmlns:a16="http://schemas.microsoft.com/office/drawing/2014/main" id="{CCB91CF7-AC2B-014D-98C5-5317BFEC9F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1" y="2209800"/>
            <a:ext cx="2172321" cy="10415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0624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E00875-5CAC-7943-A9D9-2B3388B4BBE0}"/>
              </a:ext>
            </a:extLst>
          </p:cNvPr>
          <p:cNvSpPr>
            <a:spLocks noGrp="1"/>
          </p:cNvSpPr>
          <p:nvPr>
            <p:ph type="title"/>
          </p:nvPr>
        </p:nvSpPr>
        <p:spPr/>
        <p:txBody>
          <a:bodyPr/>
          <a:lstStyle/>
          <a:p>
            <a:r>
              <a:rPr lang="en-US" dirty="0"/>
              <a:t>MODFLOW 6 Framework</a:t>
            </a:r>
          </a:p>
        </p:txBody>
      </p:sp>
      <p:sp>
        <p:nvSpPr>
          <p:cNvPr id="3" name="Text Placeholder 2">
            <a:extLst>
              <a:ext uri="{FF2B5EF4-FFF2-40B4-BE49-F238E27FC236}">
                <a16:creationId xmlns:a16="http://schemas.microsoft.com/office/drawing/2014/main" id="{75B73D3F-8276-9648-9A43-04A70AD55E63}"/>
              </a:ext>
            </a:extLst>
          </p:cNvPr>
          <p:cNvSpPr>
            <a:spLocks noGrp="1"/>
          </p:cNvSpPr>
          <p:nvPr>
            <p:ph type="body" idx="1"/>
          </p:nvPr>
        </p:nvSpPr>
        <p:spPr>
          <a:xfrm>
            <a:off x="2154239" y="1143000"/>
            <a:ext cx="3868737" cy="823912"/>
          </a:xfrm>
        </p:spPr>
        <p:txBody>
          <a:bodyPr/>
          <a:lstStyle/>
          <a:p>
            <a:r>
              <a:rPr lang="en-US" dirty="0"/>
              <a:t>Advantages</a:t>
            </a:r>
          </a:p>
        </p:txBody>
      </p:sp>
      <p:sp>
        <p:nvSpPr>
          <p:cNvPr id="2" name="Content Placeholder 1">
            <a:extLst>
              <a:ext uri="{FF2B5EF4-FFF2-40B4-BE49-F238E27FC236}">
                <a16:creationId xmlns:a16="http://schemas.microsoft.com/office/drawing/2014/main" id="{2636742D-21A6-0A46-BCE8-95273ADAF2C3}"/>
              </a:ext>
            </a:extLst>
          </p:cNvPr>
          <p:cNvSpPr>
            <a:spLocks noGrp="1"/>
          </p:cNvSpPr>
          <p:nvPr>
            <p:ph sz="half" idx="2"/>
          </p:nvPr>
        </p:nvSpPr>
        <p:spPr>
          <a:xfrm>
            <a:off x="1600201" y="1966912"/>
            <a:ext cx="4422775" cy="3684588"/>
          </a:xfrm>
        </p:spPr>
        <p:txBody>
          <a:bodyPr/>
          <a:lstStyle/>
          <a:p>
            <a:pPr lvl="1"/>
            <a:r>
              <a:rPr lang="en-US" sz="1800" dirty="0"/>
              <a:t>Models are independent</a:t>
            </a:r>
          </a:p>
          <a:p>
            <a:pPr lvl="2"/>
            <a:r>
              <a:rPr lang="en-US" sz="1400" dirty="0"/>
              <a:t>Models can have their own resolution </a:t>
            </a:r>
          </a:p>
          <a:p>
            <a:pPr lvl="2"/>
            <a:r>
              <a:rPr lang="en-US" sz="1400" dirty="0"/>
              <a:t>Models can be developed separately</a:t>
            </a:r>
          </a:p>
          <a:p>
            <a:pPr lvl="2"/>
            <a:r>
              <a:rPr lang="en-US" sz="1400" dirty="0"/>
              <a:t>Models can run independently</a:t>
            </a:r>
          </a:p>
          <a:p>
            <a:pPr lvl="1"/>
            <a:r>
              <a:rPr lang="en-US" sz="1800" dirty="0"/>
              <a:t>Models can be tightly coupled at the matrix level</a:t>
            </a:r>
          </a:p>
          <a:p>
            <a:pPr lvl="1"/>
            <a:r>
              <a:rPr lang="en-US" sz="1800" dirty="0"/>
              <a:t>Input and output is standardized</a:t>
            </a:r>
          </a:p>
          <a:p>
            <a:pPr lvl="1"/>
            <a:r>
              <a:rPr lang="en-US" sz="1800" dirty="0"/>
              <a:t>Model / package approach is highly modular and extensible</a:t>
            </a:r>
          </a:p>
          <a:p>
            <a:pPr lvl="1"/>
            <a:r>
              <a:rPr lang="en-US" sz="1800" dirty="0"/>
              <a:t>Platform independent, can run on a supercomputer or a Raspberry Pi</a:t>
            </a:r>
          </a:p>
        </p:txBody>
      </p:sp>
      <p:sp>
        <p:nvSpPr>
          <p:cNvPr id="5" name="Text Placeholder 4">
            <a:extLst>
              <a:ext uri="{FF2B5EF4-FFF2-40B4-BE49-F238E27FC236}">
                <a16:creationId xmlns:a16="http://schemas.microsoft.com/office/drawing/2014/main" id="{F0CBF40F-F3C7-0847-8B42-0CEA11DD2322}"/>
              </a:ext>
            </a:extLst>
          </p:cNvPr>
          <p:cNvSpPr>
            <a:spLocks noGrp="1"/>
          </p:cNvSpPr>
          <p:nvPr>
            <p:ph type="body" sz="quarter" idx="3"/>
          </p:nvPr>
        </p:nvSpPr>
        <p:spPr>
          <a:xfrm>
            <a:off x="6153150" y="1143000"/>
            <a:ext cx="3887788" cy="823912"/>
          </a:xfrm>
        </p:spPr>
        <p:txBody>
          <a:bodyPr/>
          <a:lstStyle/>
          <a:p>
            <a:r>
              <a:rPr lang="en-US" dirty="0"/>
              <a:t>Disadvantages</a:t>
            </a:r>
          </a:p>
        </p:txBody>
      </p:sp>
      <p:sp>
        <p:nvSpPr>
          <p:cNvPr id="16" name="Content Placeholder 15">
            <a:extLst>
              <a:ext uri="{FF2B5EF4-FFF2-40B4-BE49-F238E27FC236}">
                <a16:creationId xmlns:a16="http://schemas.microsoft.com/office/drawing/2014/main" id="{47C788B9-AA81-9742-86EC-2D6BACF13FC8}"/>
              </a:ext>
            </a:extLst>
          </p:cNvPr>
          <p:cNvSpPr>
            <a:spLocks noGrp="1"/>
          </p:cNvSpPr>
          <p:nvPr>
            <p:ph sz="quarter" idx="4"/>
          </p:nvPr>
        </p:nvSpPr>
        <p:spPr>
          <a:xfrm>
            <a:off x="6153150" y="1966912"/>
            <a:ext cx="4286250" cy="3684588"/>
          </a:xfrm>
        </p:spPr>
        <p:txBody>
          <a:bodyPr/>
          <a:lstStyle/>
          <a:p>
            <a:pPr lvl="1"/>
            <a:r>
              <a:rPr lang="en-US" sz="1800" dirty="0"/>
              <a:t>Models must be programmed to work in the framework</a:t>
            </a:r>
          </a:p>
          <a:p>
            <a:pPr lvl="1"/>
            <a:r>
              <a:rPr lang="en-US" sz="1800" dirty="0"/>
              <a:t>Framework primarily tested for groundwater</a:t>
            </a:r>
          </a:p>
          <a:p>
            <a:pPr lvl="1"/>
            <a:r>
              <a:rPr lang="en-US" sz="1800" dirty="0"/>
              <a:t>Framework has been applied to models with an implicit formulation</a:t>
            </a:r>
          </a:p>
          <a:p>
            <a:pPr lvl="1"/>
            <a:r>
              <a:rPr lang="en-US" sz="1800" dirty="0"/>
              <a:t>Framework requires dedicated maintenance and support</a:t>
            </a:r>
          </a:p>
          <a:p>
            <a:pPr marL="0" indent="0">
              <a:buNone/>
            </a:pPr>
            <a:endParaRPr lang="en-US" sz="4000" dirty="0"/>
          </a:p>
        </p:txBody>
      </p:sp>
    </p:spTree>
    <p:extLst>
      <p:ext uri="{BB962C8B-B14F-4D97-AF65-F5344CB8AC3E}">
        <p14:creationId xmlns:p14="http://schemas.microsoft.com/office/powerpoint/2010/main" val="349282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Framework 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sp>
        <p:nvSpPr>
          <p:cNvPr id="20" name="Rounded Rectangle 19"/>
          <p:cNvSpPr/>
          <p:nvPr/>
        </p:nvSpPr>
        <p:spPr>
          <a:xfrm>
            <a:off x="7303986"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8382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8382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8382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7764752" y="1844553"/>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8032003" y="1577303"/>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6697952" y="2911353"/>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382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8382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7492503" y="2116803"/>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6953003" y="2656303"/>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8382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7222753" y="2386553"/>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382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8382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8382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6416552" y="3192753"/>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6149852" y="3459453"/>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5883152" y="3726153"/>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38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Simulation Name File</a:t>
            </a:r>
          </a:p>
        </p:txBody>
      </p:sp>
      <p:sp>
        <p:nvSpPr>
          <p:cNvPr id="3" name="Content Placeholder 2"/>
          <p:cNvSpPr>
            <a:spLocks noGrp="1"/>
          </p:cNvSpPr>
          <p:nvPr>
            <p:ph idx="1"/>
          </p:nvPr>
        </p:nvSpPr>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pic>
        <p:nvPicPr>
          <p:cNvPr id="5" name="Picture 4"/>
          <p:cNvPicPr>
            <a:picLocks noChangeAspect="1"/>
          </p:cNvPicPr>
          <p:nvPr/>
        </p:nvPicPr>
        <p:blipFill>
          <a:blip r:embed="rId3"/>
          <a:stretch>
            <a:fillRect/>
          </a:stretch>
        </p:blipFill>
        <p:spPr>
          <a:xfrm>
            <a:off x="6946902" y="3672643"/>
            <a:ext cx="2996566" cy="2602281"/>
          </a:xfrm>
          <a:prstGeom prst="rect">
            <a:avLst/>
          </a:prstGeom>
        </p:spPr>
      </p:pic>
      <p:pic>
        <p:nvPicPr>
          <p:cNvPr id="4" name="Picture 3"/>
          <p:cNvPicPr>
            <a:picLocks noChangeAspect="1"/>
          </p:cNvPicPr>
          <p:nvPr/>
        </p:nvPicPr>
        <p:blipFill>
          <a:blip r:embed="rId4"/>
          <a:stretch>
            <a:fillRect/>
          </a:stretch>
        </p:blipFill>
        <p:spPr>
          <a:xfrm>
            <a:off x="3505200" y="3352800"/>
            <a:ext cx="2952250" cy="3362828"/>
          </a:xfrm>
          <a:prstGeom prst="rect">
            <a:avLst/>
          </a:prstGeom>
        </p:spPr>
      </p:pic>
    </p:spTree>
    <p:extLst>
      <p:ext uri="{BB962C8B-B14F-4D97-AF65-F5344CB8AC3E}">
        <p14:creationId xmlns:p14="http://schemas.microsoft.com/office/powerpoint/2010/main" val="2235148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Timing Module</a:t>
            </a:r>
          </a:p>
        </p:txBody>
      </p:sp>
      <p:sp>
        <p:nvSpPr>
          <p:cNvPr id="3" name="Content Placeholder 2"/>
          <p:cNvSpPr>
            <a:spLocks noGrp="1"/>
          </p:cNvSpPr>
          <p:nvPr>
            <p:ph idx="1"/>
          </p:nvPr>
        </p:nvSpPr>
        <p:spPr/>
        <p:txBody>
          <a:bodyPr/>
          <a:lstStyle/>
          <a:p>
            <a:r>
              <a:rPr lang="en-US" dirty="0"/>
              <a:t>TDIS Package</a:t>
            </a:r>
          </a:p>
          <a:p>
            <a:pPr lvl="1"/>
            <a:r>
              <a:rPr lang="en-US" dirty="0"/>
              <a:t>Uses the MODFLOW concepts of stress periods, time steps</a:t>
            </a:r>
          </a:p>
          <a:p>
            <a:r>
              <a:rPr lang="en-US" dirty="0"/>
              <a:t>Alternative timing packages may be developed in the future</a:t>
            </a:r>
          </a:p>
        </p:txBody>
      </p:sp>
      <p:sp>
        <p:nvSpPr>
          <p:cNvPr id="4" name="TextBox 3">
            <a:extLst>
              <a:ext uri="{FF2B5EF4-FFF2-40B4-BE49-F238E27FC236}">
                <a16:creationId xmlns:a16="http://schemas.microsoft.com/office/drawing/2014/main" id="{131C50F5-8AD0-A844-9EBE-3E9C3FFF7666}"/>
              </a:ext>
            </a:extLst>
          </p:cNvPr>
          <p:cNvSpPr txBox="1"/>
          <p:nvPr/>
        </p:nvSpPr>
        <p:spPr>
          <a:xfrm>
            <a:off x="4543562" y="5304797"/>
            <a:ext cx="3339827" cy="400110"/>
          </a:xfrm>
          <a:prstGeom prst="rect">
            <a:avLst/>
          </a:prstGeom>
          <a:noFill/>
        </p:spPr>
        <p:txBody>
          <a:bodyPr wrap="none" rtlCol="0">
            <a:spAutoFit/>
          </a:bodyPr>
          <a:lstStyle/>
          <a:p>
            <a:r>
              <a:rPr lang="en-US" sz="2000" dirty="0">
                <a:solidFill>
                  <a:schemeClr val="bg1"/>
                </a:solidFill>
              </a:rPr>
              <a:t>Timing applies to all models</a:t>
            </a:r>
          </a:p>
        </p:txBody>
      </p:sp>
      <p:pic>
        <p:nvPicPr>
          <p:cNvPr id="5" name="Picture 4">
            <a:extLst>
              <a:ext uri="{FF2B5EF4-FFF2-40B4-BE49-F238E27FC236}">
                <a16:creationId xmlns:a16="http://schemas.microsoft.com/office/drawing/2014/main" id="{8B471F6A-76A5-D14D-97D7-E6DAC26A44C1}"/>
              </a:ext>
            </a:extLst>
          </p:cNvPr>
          <p:cNvPicPr>
            <a:picLocks noChangeAspect="1"/>
          </p:cNvPicPr>
          <p:nvPr/>
        </p:nvPicPr>
        <p:blipFill>
          <a:blip r:embed="rId2"/>
          <a:stretch>
            <a:fillRect/>
          </a:stretch>
        </p:blipFill>
        <p:spPr>
          <a:xfrm>
            <a:off x="4495801" y="4191001"/>
            <a:ext cx="3473177" cy="1097295"/>
          </a:xfrm>
          <a:prstGeom prst="rect">
            <a:avLst/>
          </a:prstGeom>
        </p:spPr>
      </p:pic>
    </p:spTree>
    <p:extLst>
      <p:ext uri="{BB962C8B-B14F-4D97-AF65-F5344CB8AC3E}">
        <p14:creationId xmlns:p14="http://schemas.microsoft.com/office/powerpoint/2010/main" val="1362047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168C-9814-6243-989C-4F0D2FEFE4FE}"/>
              </a:ext>
            </a:extLst>
          </p:cNvPr>
          <p:cNvSpPr>
            <a:spLocks noGrp="1"/>
          </p:cNvSpPr>
          <p:nvPr>
            <p:ph type="title"/>
          </p:nvPr>
        </p:nvSpPr>
        <p:spPr/>
        <p:txBody>
          <a:bodyPr/>
          <a:lstStyle/>
          <a:p>
            <a:r>
              <a:rPr lang="en-US" dirty="0"/>
              <a:t>MODFLOW 6 Framework Stress Period Data </a:t>
            </a:r>
          </a:p>
        </p:txBody>
      </p:sp>
      <p:sp>
        <p:nvSpPr>
          <p:cNvPr id="3" name="Content Placeholder 2">
            <a:extLst>
              <a:ext uri="{FF2B5EF4-FFF2-40B4-BE49-F238E27FC236}">
                <a16:creationId xmlns:a16="http://schemas.microsoft.com/office/drawing/2014/main" id="{6ADC3510-AA6E-9143-903F-68407A74155A}"/>
              </a:ext>
            </a:extLst>
          </p:cNvPr>
          <p:cNvSpPr>
            <a:spLocks noGrp="1"/>
          </p:cNvSpPr>
          <p:nvPr>
            <p:ph idx="1"/>
          </p:nvPr>
        </p:nvSpPr>
        <p:spPr>
          <a:xfrm>
            <a:off x="1905000" y="1371600"/>
            <a:ext cx="4648200" cy="4800600"/>
          </a:xfrm>
        </p:spPr>
        <p:txBody>
          <a:bodyPr/>
          <a:lstStyle/>
          <a:p>
            <a:r>
              <a:rPr lang="en-US" dirty="0"/>
              <a:t>Stress are active until  changed by the user</a:t>
            </a:r>
          </a:p>
          <a:p>
            <a:pPr lvl="1"/>
            <a:r>
              <a:rPr lang="en-US" dirty="0"/>
              <a:t>Different from previous MODFLOW versions</a:t>
            </a:r>
          </a:p>
          <a:p>
            <a:r>
              <a:rPr lang="en-US" dirty="0"/>
              <a:t>Can be specified using time series</a:t>
            </a:r>
          </a:p>
        </p:txBody>
      </p:sp>
      <p:sp>
        <p:nvSpPr>
          <p:cNvPr id="4" name="Content Placeholder 2">
            <a:extLst>
              <a:ext uri="{FF2B5EF4-FFF2-40B4-BE49-F238E27FC236}">
                <a16:creationId xmlns:a16="http://schemas.microsoft.com/office/drawing/2014/main" id="{BDB60721-7552-5346-AD13-774B1122B449}"/>
              </a:ext>
            </a:extLst>
          </p:cNvPr>
          <p:cNvSpPr txBox="1">
            <a:spLocks/>
          </p:cNvSpPr>
          <p:nvPr/>
        </p:nvSpPr>
        <p:spPr>
          <a:xfrm>
            <a:off x="7086600" y="9525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3322005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Solutions</a:t>
            </a:r>
          </a:p>
        </p:txBody>
      </p:sp>
      <p:sp>
        <p:nvSpPr>
          <p:cNvPr id="3" name="Content Placeholder 2"/>
          <p:cNvSpPr>
            <a:spLocks noGrp="1"/>
          </p:cNvSpPr>
          <p:nvPr>
            <p:ph idx="1"/>
          </p:nvPr>
        </p:nvSpPr>
        <p:spPr/>
        <p:txBody>
          <a:bodyPr/>
          <a:lstStyle/>
          <a:p>
            <a:r>
              <a:rPr lang="en-US" dirty="0"/>
              <a:t>Used to solve one or more models and exchanges</a:t>
            </a:r>
          </a:p>
          <a:p>
            <a:r>
              <a:rPr lang="en-US" dirty="0"/>
              <a:t>The only solution available now is the Iterative Model Solution, or IMS</a:t>
            </a:r>
          </a:p>
          <a:p>
            <a:pPr lvl="1"/>
            <a:r>
              <a:rPr lang="en-US" dirty="0"/>
              <a:t>Unstructured and asymmetric</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3581400" y="5149850"/>
            <a:ext cx="5473700" cy="1435100"/>
          </a:xfrm>
          <a:prstGeom prst="rect">
            <a:avLst/>
          </a:prstGeom>
          <a:solidFill>
            <a:schemeClr val="bg1"/>
          </a:solidFill>
        </p:spPr>
      </p:pic>
    </p:spTree>
    <p:extLst>
      <p:ext uri="{BB962C8B-B14F-4D97-AF65-F5344CB8AC3E}">
        <p14:creationId xmlns:p14="http://schemas.microsoft.com/office/powerpoint/2010/main" val="4076833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D4CA-D8D7-DA42-BABE-B9371CAD6FAB}"/>
              </a:ext>
            </a:extLst>
          </p:cNvPr>
          <p:cNvSpPr>
            <a:spLocks noGrp="1"/>
          </p:cNvSpPr>
          <p:nvPr>
            <p:ph type="title"/>
          </p:nvPr>
        </p:nvSpPr>
        <p:spPr/>
        <p:txBody>
          <a:bodyPr/>
          <a:lstStyle/>
          <a:p>
            <a:r>
              <a:rPr lang="en-US" dirty="0"/>
              <a:t>Iterative Model Solution (IMS6)</a:t>
            </a:r>
          </a:p>
        </p:txBody>
      </p:sp>
      <p:pic>
        <p:nvPicPr>
          <p:cNvPr id="4" name="Picture 4">
            <a:extLst>
              <a:ext uri="{FF2B5EF4-FFF2-40B4-BE49-F238E27FC236}">
                <a16:creationId xmlns:a16="http://schemas.microsoft.com/office/drawing/2014/main" id="{F1198142-B537-384B-A4D1-88A1499B6A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876" y="2025123"/>
            <a:ext cx="2923562" cy="2932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a:extLst>
              <a:ext uri="{FF2B5EF4-FFF2-40B4-BE49-F238E27FC236}">
                <a16:creationId xmlns:a16="http://schemas.microsoft.com/office/drawing/2014/main" id="{BA2B1B41-6448-2A44-BB95-98D342CBB0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1077272"/>
            <a:ext cx="4657725" cy="5647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4342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a:extLst>
              <a:ext uri="{FF2B5EF4-FFF2-40B4-BE49-F238E27FC236}">
                <a16:creationId xmlns:a16="http://schemas.microsoft.com/office/drawing/2014/main" id="{80DF19A4-AD04-544D-9362-AFB5F5100AEF}"/>
              </a:ext>
            </a:extLst>
          </p:cNvPr>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13" name="Picture 12"/>
          <p:cNvPicPr>
            <a:picLocks noChangeAspect="1"/>
          </p:cNvPicPr>
          <p:nvPr/>
        </p:nvPicPr>
        <p:blipFill>
          <a:blip r:embed="rId2"/>
          <a:stretch>
            <a:fillRect/>
          </a:stretch>
        </p:blipFill>
        <p:spPr>
          <a:xfrm>
            <a:off x="9220200" y="685800"/>
            <a:ext cx="1809737" cy="5667768"/>
          </a:xfrm>
          <a:prstGeom prst="rect">
            <a:avLst/>
          </a:prstGeom>
        </p:spPr>
      </p:pic>
      <p:pic>
        <p:nvPicPr>
          <p:cNvPr id="4" name="Picture 3"/>
          <p:cNvPicPr>
            <a:picLocks noChangeAspect="1"/>
          </p:cNvPicPr>
          <p:nvPr/>
        </p:nvPicPr>
        <p:blipFill>
          <a:blip r:embed="rId3"/>
          <a:stretch>
            <a:fillRect/>
          </a:stretch>
        </p:blipFill>
        <p:spPr>
          <a:xfrm>
            <a:off x="2412750" y="1324484"/>
            <a:ext cx="3267277" cy="5152516"/>
          </a:xfrm>
          <a:prstGeom prst="rect">
            <a:avLst/>
          </a:prstGeom>
        </p:spPr>
      </p:pic>
      <p:sp>
        <p:nvSpPr>
          <p:cNvPr id="2" name="Title 1"/>
          <p:cNvSpPr>
            <a:spLocks noGrp="1"/>
          </p:cNvSpPr>
          <p:nvPr>
            <p:ph type="title"/>
          </p:nvPr>
        </p:nvSpPr>
        <p:spPr/>
        <p:txBody>
          <a:bodyPr/>
          <a:lstStyle/>
          <a:p>
            <a:r>
              <a:rPr lang="en-US" dirty="0"/>
              <a:t>MODFLOW 6 Framework Time Series</a:t>
            </a:r>
          </a:p>
        </p:txBody>
      </p:sp>
      <p:sp>
        <p:nvSpPr>
          <p:cNvPr id="10" name="Rectangle 9"/>
          <p:cNvSpPr/>
          <p:nvPr/>
        </p:nvSpPr>
        <p:spPr bwMode="auto">
          <a:xfrm>
            <a:off x="3352800" y="2658040"/>
            <a:ext cx="665444" cy="364594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
        <p:nvSpPr>
          <p:cNvPr id="11" name="Rectangle 10"/>
          <p:cNvSpPr/>
          <p:nvPr/>
        </p:nvSpPr>
        <p:spPr bwMode="auto">
          <a:xfrm>
            <a:off x="10058400" y="838199"/>
            <a:ext cx="457200" cy="22860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cxnSp>
        <p:nvCxnSpPr>
          <p:cNvPr id="12" name="Straight Connector 11"/>
          <p:cNvCxnSpPr>
            <a:cxnSpLocks/>
            <a:stCxn id="10" idx="3"/>
            <a:endCxn id="11" idx="1"/>
          </p:cNvCxnSpPr>
          <p:nvPr/>
        </p:nvCxnSpPr>
        <p:spPr bwMode="auto">
          <a:xfrm flipV="1">
            <a:off x="4018244" y="952500"/>
            <a:ext cx="6040156" cy="3528511"/>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4" name="TextBox 13"/>
          <p:cNvSpPr txBox="1"/>
          <p:nvPr/>
        </p:nvSpPr>
        <p:spPr>
          <a:xfrm>
            <a:off x="9601199" y="304800"/>
            <a:ext cx="997188" cy="400110"/>
          </a:xfrm>
          <a:prstGeom prst="rect">
            <a:avLst/>
          </a:prstGeom>
          <a:noFill/>
        </p:spPr>
        <p:txBody>
          <a:bodyPr wrap="none" rtlCol="0">
            <a:spAutoFit/>
          </a:bodyPr>
          <a:lstStyle/>
          <a:p>
            <a:r>
              <a:rPr lang="en-US" sz="2000" dirty="0" err="1">
                <a:solidFill>
                  <a:schemeClr val="bg1"/>
                </a:solidFill>
              </a:rPr>
              <a:t>tides.ts</a:t>
            </a:r>
            <a:endParaRPr lang="en-US" sz="2000" dirty="0">
              <a:solidFill>
                <a:schemeClr val="bg1"/>
              </a:solidFill>
            </a:endParaRPr>
          </a:p>
        </p:txBody>
      </p:sp>
      <p:sp>
        <p:nvSpPr>
          <p:cNvPr id="15" name="TextBox 14"/>
          <p:cNvSpPr txBox="1"/>
          <p:nvPr/>
        </p:nvSpPr>
        <p:spPr>
          <a:xfrm>
            <a:off x="3098549" y="990600"/>
            <a:ext cx="1866692" cy="400110"/>
          </a:xfrm>
          <a:prstGeom prst="rect">
            <a:avLst/>
          </a:prstGeom>
          <a:noFill/>
        </p:spPr>
        <p:txBody>
          <a:bodyPr wrap="none" rtlCol="0">
            <a:spAutoFit/>
          </a:bodyPr>
          <a:lstStyle/>
          <a:p>
            <a:r>
              <a:rPr lang="en-US" sz="2000" dirty="0">
                <a:solidFill>
                  <a:schemeClr val="bg1"/>
                </a:solidFill>
              </a:rPr>
              <a:t>GHB Input File</a:t>
            </a:r>
          </a:p>
        </p:txBody>
      </p:sp>
      <p:sp>
        <p:nvSpPr>
          <p:cNvPr id="18" name="Rectangle 17">
            <a:extLst>
              <a:ext uri="{FF2B5EF4-FFF2-40B4-BE49-F238E27FC236}">
                <a16:creationId xmlns:a16="http://schemas.microsoft.com/office/drawing/2014/main" id="{C47DBBE3-D28D-1045-8756-08D1E80A35AB}"/>
              </a:ext>
            </a:extLst>
          </p:cNvPr>
          <p:cNvSpPr/>
          <p:nvPr/>
        </p:nvSpPr>
        <p:spPr bwMode="auto">
          <a:xfrm>
            <a:off x="2513704" y="1452281"/>
            <a:ext cx="1506071" cy="17212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Tree>
    <p:extLst>
      <p:ext uri="{BB962C8B-B14F-4D97-AF65-F5344CB8AC3E}">
        <p14:creationId xmlns:p14="http://schemas.microsoft.com/office/powerpoint/2010/main" val="332117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FloridaAnalog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397" y="239310"/>
            <a:ext cx="8072039" cy="6313890"/>
          </a:xfrm>
          <a:prstGeom prst="rect">
            <a:avLst/>
          </a:prstGeom>
        </p:spPr>
      </p:pic>
    </p:spTree>
    <p:extLst>
      <p:ext uri="{BB962C8B-B14F-4D97-AF65-F5344CB8AC3E}">
        <p14:creationId xmlns:p14="http://schemas.microsoft.com/office/powerpoint/2010/main" val="2790131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2C4-1DC6-D34A-BD59-C5CB012F1AE9}"/>
              </a:ext>
            </a:extLst>
          </p:cNvPr>
          <p:cNvSpPr>
            <a:spLocks noGrp="1"/>
          </p:cNvSpPr>
          <p:nvPr>
            <p:ph type="title"/>
          </p:nvPr>
        </p:nvSpPr>
        <p:spPr/>
        <p:txBody>
          <a:bodyPr/>
          <a:lstStyle/>
          <a:p>
            <a:r>
              <a:rPr lang="en-US" dirty="0"/>
              <a:t>Timeseries Interpolation Methods</a:t>
            </a:r>
          </a:p>
        </p:txBody>
      </p:sp>
      <p:sp>
        <p:nvSpPr>
          <p:cNvPr id="3" name="Content Placeholder 2">
            <a:extLst>
              <a:ext uri="{FF2B5EF4-FFF2-40B4-BE49-F238E27FC236}">
                <a16:creationId xmlns:a16="http://schemas.microsoft.com/office/drawing/2014/main" id="{85A7BCAF-F6AA-7941-A072-D9AEF7472577}"/>
              </a:ext>
            </a:extLst>
          </p:cNvPr>
          <p:cNvSpPr>
            <a:spLocks noGrp="1"/>
          </p:cNvSpPr>
          <p:nvPr>
            <p:ph sz="half" idx="1"/>
          </p:nvPr>
        </p:nvSpPr>
        <p:spPr>
          <a:xfrm>
            <a:off x="1752600" y="1066800"/>
            <a:ext cx="5715000" cy="4495800"/>
          </a:xfrm>
        </p:spPr>
        <p:txBody>
          <a:bodyPr/>
          <a:lstStyle/>
          <a:p>
            <a:r>
              <a:rPr lang="en-US" dirty="0"/>
              <a:t>STEPWISE</a:t>
            </a:r>
          </a:p>
          <a:p>
            <a:pPr lvl="1"/>
            <a:r>
              <a:rPr lang="en-US" dirty="0"/>
              <a:t>Values are constant until changed</a:t>
            </a:r>
          </a:p>
          <a:p>
            <a:pPr marL="0" indent="0">
              <a:buNone/>
            </a:pPr>
            <a:endParaRPr lang="en-US" dirty="0"/>
          </a:p>
          <a:p>
            <a:r>
              <a:rPr lang="en-US" dirty="0"/>
              <a:t>LINEAR</a:t>
            </a:r>
          </a:p>
          <a:p>
            <a:pPr lvl="1"/>
            <a:r>
              <a:rPr lang="en-US" dirty="0"/>
              <a:t>Average value is calculated for the time step</a:t>
            </a:r>
          </a:p>
          <a:p>
            <a:endParaRPr lang="en-US" dirty="0"/>
          </a:p>
          <a:p>
            <a:r>
              <a:rPr lang="en-US" dirty="0"/>
              <a:t>LINEAREND</a:t>
            </a:r>
          </a:p>
          <a:p>
            <a:pPr lvl="1"/>
            <a:r>
              <a:rPr lang="en-US" dirty="0"/>
              <a:t>Value interpolated at end of time step</a:t>
            </a:r>
          </a:p>
        </p:txBody>
      </p:sp>
      <p:pic>
        <p:nvPicPr>
          <p:cNvPr id="5" name="Picture 4">
            <a:extLst>
              <a:ext uri="{FF2B5EF4-FFF2-40B4-BE49-F238E27FC236}">
                <a16:creationId xmlns:a16="http://schemas.microsoft.com/office/drawing/2014/main" id="{F6BF374A-1422-2C49-B971-4FC8F57BA8A2}"/>
              </a:ext>
            </a:extLst>
          </p:cNvPr>
          <p:cNvPicPr>
            <a:picLocks noChangeAspect="1"/>
          </p:cNvPicPr>
          <p:nvPr/>
        </p:nvPicPr>
        <p:blipFill>
          <a:blip r:embed="rId2"/>
          <a:stretch>
            <a:fillRect/>
          </a:stretch>
        </p:blipFill>
        <p:spPr>
          <a:xfrm>
            <a:off x="7467601" y="1676400"/>
            <a:ext cx="2862509" cy="3107652"/>
          </a:xfrm>
          <a:prstGeom prst="rect">
            <a:avLst/>
          </a:prstGeom>
        </p:spPr>
      </p:pic>
    </p:spTree>
    <p:extLst>
      <p:ext uri="{BB962C8B-B14F-4D97-AF65-F5344CB8AC3E}">
        <p14:creationId xmlns:p14="http://schemas.microsoft.com/office/powerpoint/2010/main" val="1657592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85F3-644B-0048-A5D6-93A5C52C7CA4}"/>
              </a:ext>
            </a:extLst>
          </p:cNvPr>
          <p:cNvSpPr>
            <a:spLocks noGrp="1"/>
          </p:cNvSpPr>
          <p:nvPr>
            <p:ph type="title"/>
          </p:nvPr>
        </p:nvSpPr>
        <p:spPr/>
        <p:txBody>
          <a:bodyPr/>
          <a:lstStyle/>
          <a:p>
            <a:r>
              <a:rPr lang="en-US" dirty="0"/>
              <a:t>MODFLOW 6 Framework Observations</a:t>
            </a:r>
          </a:p>
        </p:txBody>
      </p:sp>
      <p:sp>
        <p:nvSpPr>
          <p:cNvPr id="5" name="Content Placeholder 4">
            <a:extLst>
              <a:ext uri="{FF2B5EF4-FFF2-40B4-BE49-F238E27FC236}">
                <a16:creationId xmlns:a16="http://schemas.microsoft.com/office/drawing/2014/main" id="{71B01E74-BAD4-B54C-9F3C-A53AF2FBA72A}"/>
              </a:ext>
            </a:extLst>
          </p:cNvPr>
          <p:cNvSpPr>
            <a:spLocks noGrp="1"/>
          </p:cNvSpPr>
          <p:nvPr>
            <p:ph idx="1"/>
          </p:nvPr>
        </p:nvSpPr>
        <p:spPr/>
        <p:txBody>
          <a:bodyPr/>
          <a:lstStyle/>
          <a:p>
            <a:r>
              <a:rPr lang="en-US" dirty="0"/>
              <a:t>OBS Package for GWF Model</a:t>
            </a:r>
          </a:p>
          <a:p>
            <a:pPr lvl="1"/>
            <a:r>
              <a:rPr lang="en-US" dirty="0"/>
              <a:t>Heads</a:t>
            </a:r>
          </a:p>
          <a:p>
            <a:pPr lvl="1"/>
            <a:r>
              <a:rPr lang="en-US" dirty="0"/>
              <a:t>Flow between cells</a:t>
            </a:r>
          </a:p>
          <a:p>
            <a:r>
              <a:rPr lang="en-US" dirty="0"/>
              <a:t>Separate OBS files for each package</a:t>
            </a:r>
          </a:p>
          <a:p>
            <a:pPr lvl="1"/>
            <a:endParaRPr lang="en-US" dirty="0"/>
          </a:p>
        </p:txBody>
      </p:sp>
      <p:pic>
        <p:nvPicPr>
          <p:cNvPr id="6" name="Picture 5">
            <a:extLst>
              <a:ext uri="{FF2B5EF4-FFF2-40B4-BE49-F238E27FC236}">
                <a16:creationId xmlns:a16="http://schemas.microsoft.com/office/drawing/2014/main" id="{F0DF99DE-41EF-AF4C-827E-BDFF0364B2F7}"/>
              </a:ext>
            </a:extLst>
          </p:cNvPr>
          <p:cNvPicPr>
            <a:picLocks noChangeAspect="1"/>
          </p:cNvPicPr>
          <p:nvPr/>
        </p:nvPicPr>
        <p:blipFill>
          <a:blip r:embed="rId2"/>
          <a:stretch>
            <a:fillRect/>
          </a:stretch>
        </p:blipFill>
        <p:spPr>
          <a:xfrm>
            <a:off x="2279388" y="3598539"/>
            <a:ext cx="7557025" cy="2256323"/>
          </a:xfrm>
          <a:prstGeom prst="rect">
            <a:avLst/>
          </a:prstGeom>
        </p:spPr>
      </p:pic>
    </p:spTree>
    <p:extLst>
      <p:ext uri="{BB962C8B-B14F-4D97-AF65-F5344CB8AC3E}">
        <p14:creationId xmlns:p14="http://schemas.microsoft.com/office/powerpoint/2010/main" val="1034024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flow (GWF) model	</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6721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12625-E57A-BD44-B0BF-74E8C82123CD}"/>
              </a:ext>
            </a:extLst>
          </p:cNvPr>
          <p:cNvSpPr>
            <a:spLocks noGrp="1"/>
          </p:cNvSpPr>
          <p:nvPr>
            <p:ph type="title"/>
          </p:nvPr>
        </p:nvSpPr>
        <p:spPr/>
        <p:txBody>
          <a:bodyPr/>
          <a:lstStyle/>
          <a:p>
            <a:r>
              <a:rPr lang="en-US" dirty="0"/>
              <a:t>GWF Documentation</a:t>
            </a:r>
          </a:p>
        </p:txBody>
      </p:sp>
      <p:pic>
        <p:nvPicPr>
          <p:cNvPr id="5" name="Picture 4">
            <a:extLst>
              <a:ext uri="{FF2B5EF4-FFF2-40B4-BE49-F238E27FC236}">
                <a16:creationId xmlns:a16="http://schemas.microsoft.com/office/drawing/2014/main" id="{E0831E32-BE9C-E34E-88EE-83A149713EC7}"/>
              </a:ext>
            </a:extLst>
          </p:cNvPr>
          <p:cNvPicPr>
            <a:picLocks noChangeAspect="1"/>
          </p:cNvPicPr>
          <p:nvPr/>
        </p:nvPicPr>
        <p:blipFill>
          <a:blip r:embed="rId2"/>
          <a:stretch>
            <a:fillRect/>
          </a:stretch>
        </p:blipFill>
        <p:spPr>
          <a:xfrm>
            <a:off x="2895601" y="1493420"/>
            <a:ext cx="3003319" cy="3871161"/>
          </a:xfrm>
          <a:prstGeom prst="rect">
            <a:avLst/>
          </a:prstGeom>
        </p:spPr>
      </p:pic>
      <p:pic>
        <p:nvPicPr>
          <p:cNvPr id="6" name="Picture 5">
            <a:extLst>
              <a:ext uri="{FF2B5EF4-FFF2-40B4-BE49-F238E27FC236}">
                <a16:creationId xmlns:a16="http://schemas.microsoft.com/office/drawing/2014/main" id="{BC89823D-EDF1-2F40-896D-0C0085999BE0}"/>
              </a:ext>
            </a:extLst>
          </p:cNvPr>
          <p:cNvPicPr>
            <a:picLocks noChangeAspect="1"/>
          </p:cNvPicPr>
          <p:nvPr/>
        </p:nvPicPr>
        <p:blipFill>
          <a:blip r:embed="rId3"/>
          <a:stretch>
            <a:fillRect/>
          </a:stretch>
        </p:blipFill>
        <p:spPr>
          <a:xfrm>
            <a:off x="6553200" y="1493420"/>
            <a:ext cx="2975558" cy="3871161"/>
          </a:xfrm>
          <a:prstGeom prst="rect">
            <a:avLst/>
          </a:prstGeom>
        </p:spPr>
      </p:pic>
    </p:spTree>
    <p:extLst>
      <p:ext uri="{BB962C8B-B14F-4D97-AF65-F5344CB8AC3E}">
        <p14:creationId xmlns:p14="http://schemas.microsoft.com/office/powerpoint/2010/main" val="26834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9689-E116-7448-A55F-42A4440B726C}"/>
              </a:ext>
            </a:extLst>
          </p:cNvPr>
          <p:cNvSpPr>
            <a:spLocks noGrp="1"/>
          </p:cNvSpPr>
          <p:nvPr>
            <p:ph type="title"/>
          </p:nvPr>
        </p:nvSpPr>
        <p:spPr/>
        <p:txBody>
          <a:bodyPr/>
          <a:lstStyle/>
          <a:p>
            <a:r>
              <a:rPr lang="en-US" dirty="0"/>
              <a:t>GWF Model Highlights</a:t>
            </a:r>
          </a:p>
        </p:txBody>
      </p:sp>
      <p:sp>
        <p:nvSpPr>
          <p:cNvPr id="3" name="Content Placeholder 2">
            <a:extLst>
              <a:ext uri="{FF2B5EF4-FFF2-40B4-BE49-F238E27FC236}">
                <a16:creationId xmlns:a16="http://schemas.microsoft.com/office/drawing/2014/main" id="{CB3F0B4D-4EDE-B844-8AB0-3E90FC35CDDB}"/>
              </a:ext>
            </a:extLst>
          </p:cNvPr>
          <p:cNvSpPr>
            <a:spLocks noGrp="1"/>
          </p:cNvSpPr>
          <p:nvPr>
            <p:ph idx="1"/>
          </p:nvPr>
        </p:nvSpPr>
        <p:spPr/>
        <p:txBody>
          <a:bodyPr/>
          <a:lstStyle/>
          <a:p>
            <a:r>
              <a:rPr lang="en-US" dirty="0"/>
              <a:t>Generalized control-volume finite-difference formulation</a:t>
            </a:r>
          </a:p>
          <a:p>
            <a:pPr lvl="1"/>
            <a:r>
              <a:rPr lang="en-US" dirty="0"/>
              <a:t>Regular MODFLOW grids</a:t>
            </a:r>
          </a:p>
          <a:p>
            <a:pPr lvl="1"/>
            <a:r>
              <a:rPr lang="en-US" dirty="0"/>
              <a:t>Unstructured grids</a:t>
            </a:r>
          </a:p>
          <a:p>
            <a:r>
              <a:rPr lang="en-US" dirty="0"/>
              <a:t>IDOMAIN capability</a:t>
            </a:r>
          </a:p>
          <a:p>
            <a:r>
              <a:rPr lang="en-US" dirty="0"/>
              <a:t>Full 3D anisotropy</a:t>
            </a:r>
          </a:p>
          <a:p>
            <a:r>
              <a:rPr lang="en-US" dirty="0"/>
              <a:t>Multiple stress package ”instances”</a:t>
            </a:r>
          </a:p>
          <a:p>
            <a:r>
              <a:rPr lang="en-US" dirty="0"/>
              <a:t>Block and keyword input structure</a:t>
            </a:r>
          </a:p>
        </p:txBody>
      </p:sp>
    </p:spTree>
    <p:extLst>
      <p:ext uri="{BB962C8B-B14F-4D97-AF65-F5344CB8AC3E}">
        <p14:creationId xmlns:p14="http://schemas.microsoft.com/office/powerpoint/2010/main" val="1084594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UNDERLYING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7920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74400" cy="1143000"/>
          </a:xfrm>
        </p:spPr>
        <p:txBody>
          <a:bodyPr/>
          <a:lstStyle/>
          <a:p>
            <a:r>
              <a:rPr lang="en-US" dirty="0"/>
              <a:t>Finite-Difference Equation</a:t>
            </a:r>
          </a:p>
        </p:txBody>
      </p:sp>
      <p:grpSp>
        <p:nvGrpSpPr>
          <p:cNvPr id="6" name="Group 5">
            <a:extLst>
              <a:ext uri="{FF2B5EF4-FFF2-40B4-BE49-F238E27FC236}">
                <a16:creationId xmlns:a16="http://schemas.microsoft.com/office/drawing/2014/main" id="{10E60B45-A26E-F04B-A97E-E8B4B533FFD7}"/>
              </a:ext>
            </a:extLst>
          </p:cNvPr>
          <p:cNvGrpSpPr/>
          <p:nvPr/>
        </p:nvGrpSpPr>
        <p:grpSpPr>
          <a:xfrm>
            <a:off x="2400300" y="2133600"/>
            <a:ext cx="7391400" cy="4038600"/>
            <a:chOff x="2362200" y="1752600"/>
            <a:chExt cx="7391400" cy="4038600"/>
          </a:xfrm>
        </p:grpSpPr>
        <p:sp>
          <p:nvSpPr>
            <p:cNvPr id="14" name="Rectangle 13"/>
            <p:cNvSpPr/>
            <p:nvPr/>
          </p:nvSpPr>
          <p:spPr bwMode="auto">
            <a:xfrm>
              <a:off x="2362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graphicFrame>
          <p:nvGraphicFramePr>
            <p:cNvPr id="9" name="Object 26"/>
            <p:cNvGraphicFramePr>
              <a:graphicFrameLocks noChangeAspect="1"/>
            </p:cNvGraphicFramePr>
            <p:nvPr>
              <p:extLst>
                <p:ext uri="{D42A27DB-BD31-4B8C-83A1-F6EECF244321}">
                  <p14:modId xmlns:p14="http://schemas.microsoft.com/office/powerpoint/2010/main" val="2809722085"/>
                </p:ext>
              </p:extLst>
            </p:nvPr>
          </p:nvGraphicFramePr>
          <p:xfrm>
            <a:off x="3124200" y="2133600"/>
            <a:ext cx="5486400" cy="381000"/>
          </p:xfrm>
          <a:graphic>
            <a:graphicData uri="http://schemas.openxmlformats.org/presentationml/2006/ole">
              <mc:AlternateContent xmlns:mc="http://schemas.openxmlformats.org/markup-compatibility/2006">
                <mc:Choice xmlns:v="urn:schemas-microsoft-com:vml" Requires="v">
                  <p:oleObj spid="_x0000_s1148" name="Equation" r:id="rId3" imgW="3187700" imgH="228600" progId="Equation.3">
                    <p:embed/>
                  </p:oleObj>
                </mc:Choice>
                <mc:Fallback>
                  <p:oleObj name="Equation" r:id="rId3" imgW="3187700" imgH="228600" progId="Equation.3">
                    <p:embed/>
                    <p:pic>
                      <p:nvPicPr>
                        <p:cNvPr id="9"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133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971800"/>
              <a:ext cx="5867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2" name="Object 29"/>
            <p:cNvGraphicFramePr>
              <a:graphicFrameLocks noChangeAspect="1"/>
            </p:cNvGraphicFramePr>
            <p:nvPr>
              <p:extLst>
                <p:ext uri="{D42A27DB-BD31-4B8C-83A1-F6EECF244321}">
                  <p14:modId xmlns:p14="http://schemas.microsoft.com/office/powerpoint/2010/main" val="368352813"/>
                </p:ext>
              </p:extLst>
            </p:nvPr>
          </p:nvGraphicFramePr>
          <p:xfrm>
            <a:off x="2743200" y="3886200"/>
            <a:ext cx="5715000" cy="381000"/>
          </p:xfrm>
          <a:graphic>
            <a:graphicData uri="http://schemas.openxmlformats.org/presentationml/2006/ole">
              <mc:AlternateContent xmlns:mc="http://schemas.openxmlformats.org/markup-compatibility/2006">
                <mc:Choice xmlns:v="urn:schemas-microsoft-com:vml" Requires="v">
                  <p:oleObj spid="_x0000_s1149" name="Equation" r:id="rId6" imgW="3416300" imgH="228600" progId="Equation.3">
                    <p:embed/>
                  </p:oleObj>
                </mc:Choice>
                <mc:Fallback>
                  <p:oleObj name="Equation" r:id="rId6" imgW="3416300" imgH="228600" progId="Equation.3">
                    <p:embed/>
                    <p:pic>
                      <p:nvPicPr>
                        <p:cNvPr id="12"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886200"/>
                          <a:ext cx="5715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extLst>
                <p:ext uri="{D42A27DB-BD31-4B8C-83A1-F6EECF244321}">
                  <p14:modId xmlns:p14="http://schemas.microsoft.com/office/powerpoint/2010/main" val="1338738723"/>
                </p:ext>
              </p:extLst>
            </p:nvPr>
          </p:nvGraphicFramePr>
          <p:xfrm>
            <a:off x="2819400" y="4648200"/>
            <a:ext cx="6248400" cy="762000"/>
          </p:xfrm>
          <a:graphic>
            <a:graphicData uri="http://schemas.openxmlformats.org/presentationml/2006/ole">
              <mc:AlternateContent xmlns:mc="http://schemas.openxmlformats.org/markup-compatibility/2006">
                <mc:Choice xmlns:v="urn:schemas-microsoft-com:vml" Requires="v">
                  <p:oleObj spid="_x0000_s1150" name="Equation" r:id="rId8" imgW="3543300" imgH="444500" progId="Equation.3">
                    <p:embed/>
                  </p:oleObj>
                </mc:Choice>
                <mc:Fallback>
                  <p:oleObj name="Equation" r:id="rId8" imgW="3543300" imgH="444500" progId="Equation.3">
                    <p:embed/>
                    <p:pic>
                      <p:nvPicPr>
                        <p:cNvPr id="13"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4648200"/>
                          <a:ext cx="6248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pic>
        <p:nvPicPr>
          <p:cNvPr id="3" name="Picture 2">
            <a:extLst>
              <a:ext uri="{FF2B5EF4-FFF2-40B4-BE49-F238E27FC236}">
                <a16:creationId xmlns:a16="http://schemas.microsoft.com/office/drawing/2014/main" id="{9078D94C-ABB8-AE49-85B3-0DAA81AD0149}"/>
              </a:ext>
            </a:extLst>
          </p:cNvPr>
          <p:cNvPicPr>
            <a:picLocks noChangeAspect="1"/>
          </p:cNvPicPr>
          <p:nvPr/>
        </p:nvPicPr>
        <p:blipFill>
          <a:blip r:embed="rId10"/>
          <a:stretch>
            <a:fillRect/>
          </a:stretch>
        </p:blipFill>
        <p:spPr>
          <a:xfrm>
            <a:off x="9829800" y="152400"/>
            <a:ext cx="2215816" cy="1844342"/>
          </a:xfrm>
          <a:prstGeom prst="rect">
            <a:avLst/>
          </a:prstGeom>
        </p:spPr>
      </p:pic>
    </p:spTree>
    <p:extLst>
      <p:ext uri="{BB962C8B-B14F-4D97-AF65-F5344CB8AC3E}">
        <p14:creationId xmlns:p14="http://schemas.microsoft.com/office/powerpoint/2010/main" val="706593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2317489" y="2830000"/>
            <a:ext cx="7557025" cy="1189532"/>
          </a:xfrm>
          <a:prstGeom prst="rect">
            <a:avLst/>
          </a:prstGeom>
        </p:spPr>
      </p:pic>
    </p:spTree>
    <p:extLst>
      <p:ext uri="{BB962C8B-B14F-4D97-AF65-F5344CB8AC3E}">
        <p14:creationId xmlns:p14="http://schemas.microsoft.com/office/powerpoint/2010/main" val="2724338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DISCRETIZATION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3781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708532"/>
            <a:ext cx="4793551" cy="2298439"/>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9" y="3225998"/>
            <a:ext cx="3102273" cy="32635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8305800" y="3048000"/>
            <a:ext cx="3733799" cy="3619502"/>
          </a:xfrm>
          <a:prstGeom prst="rect">
            <a:avLst/>
          </a:prstGeom>
        </p:spPr>
      </p:pic>
      <p:sp>
        <p:nvSpPr>
          <p:cNvPr id="9" name="Title 7">
            <a:extLst>
              <a:ext uri="{FF2B5EF4-FFF2-40B4-BE49-F238E27FC236}">
                <a16:creationId xmlns:a16="http://schemas.microsoft.com/office/drawing/2014/main" id="{6210443A-65C4-7F47-8F5D-B1B54DC57CA4}"/>
              </a:ext>
            </a:extLst>
          </p:cNvPr>
          <p:cNvSpPr>
            <a:spLocks noGrp="1"/>
          </p:cNvSpPr>
          <p:nvPr>
            <p:ph type="title"/>
          </p:nvPr>
        </p:nvSpPr>
        <p:spPr>
          <a:xfrm>
            <a:off x="508000" y="152400"/>
            <a:ext cx="11074400" cy="1143000"/>
          </a:xfrm>
        </p:spPr>
        <p:txBody>
          <a:bodyPr/>
          <a:lstStyle/>
          <a:p>
            <a:r>
              <a:rPr lang="en-US" dirty="0"/>
              <a:t>Spatial Discretization</a:t>
            </a:r>
          </a:p>
        </p:txBody>
      </p:sp>
    </p:spTree>
    <p:extLst>
      <p:ext uri="{BB962C8B-B14F-4D97-AF65-F5344CB8AC3E}">
        <p14:creationId xmlns:p14="http://schemas.microsoft.com/office/powerpoint/2010/main" val="3812475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49769" y="369739"/>
            <a:ext cx="8761042" cy="60310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380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55807" y="3527242"/>
            <a:ext cx="5516241" cy="26449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21665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Improve efficiency for models with large areas of inactive cells</a:t>
            </a:r>
          </a:p>
          <a:p>
            <a:r>
              <a:rPr lang="en-US" dirty="0"/>
              <a:t>Address MODFLOW limitations with discontinuous </a:t>
            </a:r>
            <a:r>
              <a:rPr lang="en-US" dirty="0" err="1"/>
              <a:t>hydrogeologic</a:t>
            </a:r>
            <a:r>
              <a:rPr lang="en-US" dirty="0"/>
              <a:t> layers</a:t>
            </a:r>
          </a:p>
        </p:txBody>
      </p:sp>
      <p:pic>
        <p:nvPicPr>
          <p:cNvPr id="4" name="Picture 3"/>
          <p:cNvPicPr>
            <a:picLocks noChangeAspect="1"/>
          </p:cNvPicPr>
          <p:nvPr/>
        </p:nvPicPr>
        <p:blipFill>
          <a:blip r:embed="rId2"/>
          <a:stretch>
            <a:fillRect/>
          </a:stretch>
        </p:blipFill>
        <p:spPr>
          <a:xfrm>
            <a:off x="2895601" y="3352800"/>
            <a:ext cx="6245475" cy="2546962"/>
          </a:xfrm>
          <a:prstGeom prst="rect">
            <a:avLst/>
          </a:prstGeom>
        </p:spPr>
      </p:pic>
    </p:spTree>
    <p:extLst>
      <p:ext uri="{BB962C8B-B14F-4D97-AF65-F5344CB8AC3E}">
        <p14:creationId xmlns:p14="http://schemas.microsoft.com/office/powerpoint/2010/main" val="2984082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a:xfrm>
            <a:off x="1905000" y="1219200"/>
            <a:ext cx="8305800" cy="4495800"/>
          </a:xfrm>
        </p:spPr>
        <p:txBody>
          <a:bodyPr/>
          <a:lstStyle/>
          <a:p>
            <a:r>
              <a:rPr lang="en-US" dirty="0"/>
              <a:t>Permanently remove a cell from the simulation</a:t>
            </a:r>
          </a:p>
          <a:p>
            <a:r>
              <a:rPr lang="en-US" dirty="0"/>
              <a:t>Can be used with DIS and DISV</a:t>
            </a:r>
          </a:p>
          <a:p>
            <a:r>
              <a:rPr lang="en-US" dirty="0"/>
              <a:t>Optionally connect overlying and underlying cells</a:t>
            </a:r>
          </a:p>
        </p:txBody>
      </p:sp>
      <p:pic>
        <p:nvPicPr>
          <p:cNvPr id="4" name="Picture 3"/>
          <p:cNvPicPr>
            <a:picLocks noChangeAspect="1"/>
          </p:cNvPicPr>
          <p:nvPr/>
        </p:nvPicPr>
        <p:blipFill>
          <a:blip r:embed="rId2"/>
          <a:stretch>
            <a:fillRect/>
          </a:stretch>
        </p:blipFill>
        <p:spPr>
          <a:xfrm>
            <a:off x="3810001" y="3505201"/>
            <a:ext cx="4631057" cy="2889035"/>
          </a:xfrm>
          <a:prstGeom prst="rect">
            <a:avLst/>
          </a:prstGeom>
        </p:spPr>
      </p:pic>
    </p:spTree>
    <p:extLst>
      <p:ext uri="{BB962C8B-B14F-4D97-AF65-F5344CB8AC3E}">
        <p14:creationId xmlns:p14="http://schemas.microsoft.com/office/powerpoint/2010/main" val="2846487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Multi-Model Simulation</a:t>
            </a:r>
          </a:p>
        </p:txBody>
      </p:sp>
      <p:sp>
        <p:nvSpPr>
          <p:cNvPr id="2" name="Content Placeholder 1"/>
          <p:cNvSpPr>
            <a:spLocks noGrp="1"/>
          </p:cNvSpPr>
          <p:nvPr>
            <p:ph idx="1"/>
          </p:nvPr>
        </p:nvSpPr>
        <p:spPr/>
        <p:txBody>
          <a:bodyPr/>
          <a:lstStyle/>
          <a:p>
            <a:r>
              <a:rPr lang="en-US" dirty="0"/>
              <a:t>MODFLOW 6 foundation allows models to be tightly coupled at the matrix level</a:t>
            </a:r>
          </a:p>
          <a:p>
            <a:r>
              <a:rPr lang="en-US" dirty="0"/>
              <a:t>Allows local grid refinement (LGR), and other model coupling strategies</a:t>
            </a:r>
          </a:p>
        </p:txBody>
      </p:sp>
      <p:pic>
        <p:nvPicPr>
          <p:cNvPr id="18" name="Picture 3" descr="Z:\Users\langevin\langevin\conferences\2014_AGU\poster\lgrgrid_paraview.pn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343400" y="3657600"/>
            <a:ext cx="4596300" cy="2459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83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7728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reeform 1"/>
          <p:cNvSpPr/>
          <p:nvPr/>
        </p:nvSpPr>
        <p:spPr>
          <a:xfrm>
            <a:off x="6786672" y="3675732"/>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7" name="Freeform 26"/>
          <p:cNvSpPr/>
          <p:nvPr/>
        </p:nvSpPr>
        <p:spPr>
          <a:xfrm>
            <a:off x="6553201"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8" name="Freeform 27"/>
          <p:cNvSpPr/>
          <p:nvPr/>
        </p:nvSpPr>
        <p:spPr>
          <a:xfrm>
            <a:off x="8281406" y="3271091"/>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3204418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486400" y="2209801"/>
            <a:ext cx="4419600" cy="4339649"/>
          </a:xfrm>
          <a:prstGeom prst="rect">
            <a:avLst/>
          </a:prstGeom>
          <a:gradFill flip="none" rotWithShape="1">
            <a:gsLst>
              <a:gs pos="0">
                <a:schemeClr val="bg1">
                  <a:lumMod val="65000"/>
                </a:schemeClr>
              </a:gs>
              <a:gs pos="100000">
                <a:srgbClr val="FFFFFF"/>
              </a:gs>
            </a:gsLst>
            <a:lin ang="16200000" scaled="0"/>
            <a:tileRect/>
          </a:gradFill>
        </p:spPr>
        <p:txBody>
          <a:bodyPr wrap="square" rtlCol="0">
            <a:spAutoFit/>
          </a:bodyPr>
          <a:lstStyle/>
          <a:p>
            <a:r>
              <a:rPr lang="en-US" sz="1200" dirty="0">
                <a:latin typeface="Courier New"/>
                <a:cs typeface="Courier New"/>
              </a:rPr>
              <a:t>BEGIN OPTIONS</a:t>
            </a:r>
          </a:p>
          <a:p>
            <a:r>
              <a:rPr lang="en-US" sz="1200" dirty="0">
                <a:latin typeface="Courier New"/>
                <a:cs typeface="Courier New"/>
              </a:rPr>
              <a:t>END OPTIONS</a:t>
            </a:r>
          </a:p>
          <a:p>
            <a:endParaRPr lang="en-US" sz="1200" dirty="0">
              <a:latin typeface="Courier New"/>
              <a:cs typeface="Courier New"/>
            </a:endParaRPr>
          </a:p>
          <a:p>
            <a:r>
              <a:rPr lang="en-US" sz="1200" dirty="0">
                <a:latin typeface="Courier New"/>
                <a:cs typeface="Courier New"/>
              </a:rPr>
              <a:t>BEGIN TIMING</a:t>
            </a:r>
          </a:p>
          <a:p>
            <a:r>
              <a:rPr lang="en-US" sz="1200" dirty="0">
                <a:latin typeface="Courier New"/>
                <a:cs typeface="Courier New"/>
              </a:rPr>
              <a:t>  TDIS6  </a:t>
            </a:r>
            <a:r>
              <a:rPr lang="en-US" sz="1200" dirty="0" err="1">
                <a:latin typeface="Courier New"/>
                <a:cs typeface="Courier New"/>
              </a:rPr>
              <a:t>mysim.tdis</a:t>
            </a:r>
            <a:endParaRPr lang="en-US" sz="1200" dirty="0">
              <a:latin typeface="Courier New"/>
              <a:cs typeface="Courier New"/>
            </a:endParaRPr>
          </a:p>
          <a:p>
            <a:r>
              <a:rPr lang="en-US" sz="1200" dirty="0">
                <a:latin typeface="Courier New"/>
                <a:cs typeface="Courier New"/>
              </a:rPr>
              <a:t>END TIMING</a:t>
            </a:r>
          </a:p>
          <a:p>
            <a:endParaRPr lang="en-US" sz="1200" dirty="0">
              <a:latin typeface="Courier New"/>
              <a:cs typeface="Courier New"/>
            </a:endParaRPr>
          </a:p>
          <a:p>
            <a:r>
              <a:rPr lang="en-US" sz="1200" dirty="0">
                <a:latin typeface="Courier New"/>
                <a:cs typeface="Courier New"/>
              </a:rPr>
              <a:t>BEGIN MODELS</a:t>
            </a:r>
          </a:p>
          <a:p>
            <a:r>
              <a:rPr lang="en-US" sz="1200" dirty="0">
                <a:latin typeface="Courier New"/>
                <a:cs typeface="Courier New"/>
              </a:rPr>
              <a:t>  GWF6  </a:t>
            </a:r>
            <a:r>
              <a:rPr lang="en-US" sz="1200" dirty="0" err="1">
                <a:latin typeface="Courier New"/>
                <a:cs typeface="Courier New"/>
              </a:rPr>
              <a:t>parent.nam</a:t>
            </a:r>
            <a:r>
              <a:rPr lang="en-US" sz="1200" dirty="0">
                <a:latin typeface="Courier New"/>
                <a:cs typeface="Courier New"/>
              </a:rPr>
              <a:t>   PARENT</a:t>
            </a:r>
          </a:p>
          <a:p>
            <a:r>
              <a:rPr lang="en-US" sz="1200" dirty="0">
                <a:latin typeface="Courier New"/>
                <a:cs typeface="Courier New"/>
              </a:rPr>
              <a:t>  GWF6      c1.nam       C1</a:t>
            </a:r>
          </a:p>
          <a:p>
            <a:r>
              <a:rPr lang="en-US" sz="1200" dirty="0">
                <a:latin typeface="Courier New"/>
                <a:cs typeface="Courier New"/>
              </a:rPr>
              <a:t>  GWF6      c2.nam       C2</a:t>
            </a:r>
          </a:p>
          <a:p>
            <a:r>
              <a:rPr lang="en-US" sz="1200" dirty="0">
                <a:latin typeface="Courier New"/>
                <a:cs typeface="Courier New"/>
              </a:rPr>
              <a:t>  GWF6      </a:t>
            </a:r>
            <a:r>
              <a:rPr lang="en-US" sz="1200" dirty="0" err="1">
                <a:latin typeface="Courier New"/>
                <a:cs typeface="Courier New"/>
              </a:rPr>
              <a:t>gc.nam</a:t>
            </a:r>
            <a:r>
              <a:rPr lang="en-US" sz="1200" dirty="0">
                <a:latin typeface="Courier New"/>
                <a:cs typeface="Courier New"/>
              </a:rPr>
              <a:t>       GC</a:t>
            </a:r>
          </a:p>
          <a:p>
            <a:r>
              <a:rPr lang="en-US" sz="1200" dirty="0">
                <a:latin typeface="Courier New"/>
                <a:cs typeface="Courier New"/>
              </a:rPr>
              <a:t>END MODELS</a:t>
            </a:r>
          </a:p>
          <a:p>
            <a:endParaRPr lang="en-US" sz="1200" dirty="0">
              <a:latin typeface="Courier New"/>
              <a:cs typeface="Courier New"/>
            </a:endParaRPr>
          </a:p>
          <a:p>
            <a:r>
              <a:rPr lang="en-US" sz="1200" dirty="0">
                <a:latin typeface="Courier New"/>
                <a:cs typeface="Courier New"/>
              </a:rPr>
              <a:t>BEGIN EXCHANGES</a:t>
            </a:r>
          </a:p>
          <a:p>
            <a:r>
              <a:rPr lang="en-US" sz="1200" dirty="0">
                <a:latin typeface="Courier New"/>
                <a:cs typeface="Courier New"/>
              </a:rPr>
              <a:t>  GWF6-GWF6 parent-c1.exg  PARENT C1</a:t>
            </a:r>
          </a:p>
          <a:p>
            <a:r>
              <a:rPr lang="en-US" sz="1200" dirty="0">
                <a:latin typeface="Courier New"/>
                <a:cs typeface="Courier New"/>
              </a:rPr>
              <a:t>  GWF6-GWF6 parent-c2.exg  PARENT C2</a:t>
            </a:r>
          </a:p>
          <a:p>
            <a:r>
              <a:rPr lang="en-US" sz="1200" dirty="0">
                <a:latin typeface="Courier New"/>
                <a:cs typeface="Courier New"/>
              </a:rPr>
              <a:t>  GWF6-GWF6     c1-gc.exg      C1 GC</a:t>
            </a:r>
          </a:p>
          <a:p>
            <a:r>
              <a:rPr lang="en-US" sz="1200" dirty="0">
                <a:latin typeface="Courier New"/>
                <a:cs typeface="Courier New"/>
              </a:rPr>
              <a:t>END EXCHANGES</a:t>
            </a:r>
          </a:p>
          <a:p>
            <a:endParaRPr lang="en-US" sz="1200" dirty="0">
              <a:latin typeface="Courier New"/>
              <a:cs typeface="Courier New"/>
            </a:endParaRPr>
          </a:p>
          <a:p>
            <a:r>
              <a:rPr lang="en-US" sz="1200" dirty="0">
                <a:latin typeface="Courier New"/>
                <a:cs typeface="Courier New"/>
              </a:rPr>
              <a:t>BEGIN SOLUTIONGROUP 1</a:t>
            </a:r>
          </a:p>
          <a:p>
            <a:r>
              <a:rPr lang="en-US" sz="1200" dirty="0">
                <a:latin typeface="Courier New"/>
                <a:cs typeface="Courier New"/>
              </a:rPr>
              <a:t>  IMS6  </a:t>
            </a:r>
            <a:r>
              <a:rPr lang="en-US" sz="1200" dirty="0" err="1">
                <a:latin typeface="Courier New"/>
                <a:cs typeface="Courier New"/>
              </a:rPr>
              <a:t>mysolver.ims</a:t>
            </a:r>
            <a:r>
              <a:rPr lang="en-US" sz="1200" dirty="0">
                <a:latin typeface="Courier New"/>
                <a:cs typeface="Courier New"/>
              </a:rPr>
              <a:t>  PARENT C1 C2 GC</a:t>
            </a:r>
          </a:p>
          <a:p>
            <a:r>
              <a:rPr lang="en-US" sz="1200" dirty="0">
                <a:latin typeface="Courier New"/>
                <a:cs typeface="Courier New"/>
              </a:rPr>
              <a:t>END SOLUTIONGROUP</a:t>
            </a:r>
          </a:p>
        </p:txBody>
      </p:sp>
      <p:sp>
        <p:nvSpPr>
          <p:cNvPr id="31" name="TextBox 30"/>
          <p:cNvSpPr txBox="1"/>
          <p:nvPr/>
        </p:nvSpPr>
        <p:spPr>
          <a:xfrm>
            <a:off x="6445694" y="1809690"/>
            <a:ext cx="2622107" cy="400110"/>
          </a:xfrm>
          <a:prstGeom prst="rect">
            <a:avLst/>
          </a:prstGeom>
          <a:noFill/>
        </p:spPr>
        <p:txBody>
          <a:bodyPr wrap="none" rtlCol="0">
            <a:spAutoFit/>
          </a:bodyPr>
          <a:lstStyle/>
          <a:p>
            <a:r>
              <a:rPr lang="en-US" sz="2000" dirty="0">
                <a:solidFill>
                  <a:schemeClr val="bg1"/>
                </a:solidFill>
              </a:rPr>
              <a:t>Simulation Name File</a:t>
            </a:r>
          </a:p>
        </p:txBody>
      </p:sp>
      <p:pic>
        <p:nvPicPr>
          <p:cNvPr id="27" name="Picture 2" descr="D:\users\langevin\ModelDevelopment\mfusg\presentations\2013_MODFLOW_Langevin\test_grids\structured\pp_lgr03.tif">
            <a:extLst>
              <a:ext uri="{FF2B5EF4-FFF2-40B4-BE49-F238E27FC236}">
                <a16:creationId xmlns:a16="http://schemas.microsoft.com/office/drawing/2014/main" id="{8670AD68-8033-1542-85A7-5CB8B6C2684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534400" y="152400"/>
            <a:ext cx="3496245" cy="1676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38012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Matrix-Level Coupling</a:t>
            </a:r>
          </a:p>
        </p:txBody>
      </p:sp>
      <p:pic>
        <p:nvPicPr>
          <p:cNvPr id="30" name="Picture 2" descr="D:\users\langevin\ModelDevelopment\mfusg\presentations\2013_MODFLOW_Langevin\test_grids\structured\pp_lgr03.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467598" y="636002"/>
            <a:ext cx="3496245" cy="167640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5423384"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2791264" y="1992680"/>
            <a:ext cx="2977800" cy="228644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7" idx="0"/>
            <a:endCxn id="18" idx="3"/>
          </p:cNvCxnSpPr>
          <p:nvPr/>
        </p:nvCxnSpPr>
        <p:spPr bwMode="auto">
          <a:xfrm flipH="1" flipV="1">
            <a:off x="4848968" y="2466802"/>
            <a:ext cx="1209736" cy="1982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a:stCxn id="17" idx="0"/>
            <a:endCxn id="23" idx="3"/>
          </p:cNvCxnSpPr>
          <p:nvPr/>
        </p:nvCxnSpPr>
        <p:spPr bwMode="auto">
          <a:xfrm flipH="1" flipV="1">
            <a:off x="4852040" y="3006302"/>
            <a:ext cx="1206665" cy="1442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a:stCxn id="17" idx="0"/>
            <a:endCxn id="32" idx="3"/>
          </p:cNvCxnSpPr>
          <p:nvPr/>
        </p:nvCxnSpPr>
        <p:spPr bwMode="auto">
          <a:xfrm flipH="1" flipV="1">
            <a:off x="4852040" y="3545802"/>
            <a:ext cx="1206665" cy="903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a:stCxn id="17" idx="0"/>
            <a:endCxn id="24" idx="3"/>
          </p:cNvCxnSpPr>
          <p:nvPr/>
        </p:nvCxnSpPr>
        <p:spPr bwMode="auto">
          <a:xfrm flipH="1" flipV="1">
            <a:off x="4852040" y="4085302"/>
            <a:ext cx="1206665" cy="363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a:stCxn id="17" idx="2"/>
            <a:endCxn id="34" idx="3"/>
          </p:cNvCxnSpPr>
          <p:nvPr/>
        </p:nvCxnSpPr>
        <p:spPr bwMode="auto">
          <a:xfrm flipH="1">
            <a:off x="4852040" y="4800600"/>
            <a:ext cx="1206665" cy="3576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a:stCxn id="17" idx="2"/>
            <a:endCxn id="35" idx="3"/>
          </p:cNvCxnSpPr>
          <p:nvPr/>
        </p:nvCxnSpPr>
        <p:spPr bwMode="auto">
          <a:xfrm flipH="1">
            <a:off x="4852040" y="4800600"/>
            <a:ext cx="1206665" cy="8910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a:stCxn id="17" idx="2"/>
            <a:endCxn id="38" idx="3"/>
          </p:cNvCxnSpPr>
          <p:nvPr/>
        </p:nvCxnSpPr>
        <p:spPr bwMode="auto">
          <a:xfrm flipH="1">
            <a:off x="4852040" y="4800600"/>
            <a:ext cx="1206665" cy="14244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5" name="Picture 44"/>
          <p:cNvPicPr>
            <a:picLocks noChangeAspect="1"/>
          </p:cNvPicPr>
          <p:nvPr/>
        </p:nvPicPr>
        <p:blipFill>
          <a:blip r:embed="rId4"/>
          <a:stretch>
            <a:fillRect/>
          </a:stretch>
        </p:blipFill>
        <p:spPr>
          <a:xfrm>
            <a:off x="7467600" y="2514600"/>
            <a:ext cx="3505200" cy="3836402"/>
          </a:xfrm>
          <a:prstGeom prst="rect">
            <a:avLst/>
          </a:prstGeom>
        </p:spPr>
      </p:pic>
    </p:spTree>
    <p:extLst>
      <p:ext uri="{BB962C8B-B14F-4D97-AF65-F5344CB8AC3E}">
        <p14:creationId xmlns:p14="http://schemas.microsoft.com/office/powerpoint/2010/main" val="3850572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2" name="Picture 1">
            <a:extLst>
              <a:ext uri="{FF2B5EF4-FFF2-40B4-BE49-F238E27FC236}">
                <a16:creationId xmlns:a16="http://schemas.microsoft.com/office/drawing/2014/main" id="{0B5C631D-AC05-444A-A96B-FC827845310D}"/>
              </a:ext>
            </a:extLst>
          </p:cNvPr>
          <p:cNvPicPr>
            <a:picLocks noChangeAspect="1"/>
          </p:cNvPicPr>
          <p:nvPr/>
        </p:nvPicPr>
        <p:blipFill>
          <a:blip r:embed="rId2"/>
          <a:stretch>
            <a:fillRect/>
          </a:stretch>
        </p:blipFill>
        <p:spPr>
          <a:xfrm>
            <a:off x="3346832" y="1076134"/>
            <a:ext cx="6254369" cy="5324666"/>
          </a:xfrm>
          <a:prstGeom prst="rect">
            <a:avLst/>
          </a:prstGeom>
        </p:spPr>
      </p:pic>
    </p:spTree>
    <p:extLst>
      <p:ext uri="{BB962C8B-B14F-4D97-AF65-F5344CB8AC3E}">
        <p14:creationId xmlns:p14="http://schemas.microsoft.com/office/powerpoint/2010/main" val="4290561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NODE PROPERTY FLOW PACKAGE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256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3B5C56-CAF7-1B49-8788-3B9B393BE1BD}"/>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pic>
        <p:nvPicPr>
          <p:cNvPr id="2" name="Picture 1">
            <a:extLst>
              <a:ext uri="{FF2B5EF4-FFF2-40B4-BE49-F238E27FC236}">
                <a16:creationId xmlns:a16="http://schemas.microsoft.com/office/drawing/2014/main" id="{F4A86263-3C1F-6B49-B6F5-7E1084A7C57E}"/>
              </a:ext>
            </a:extLst>
          </p:cNvPr>
          <p:cNvPicPr>
            <a:picLocks noChangeAspect="1"/>
          </p:cNvPicPr>
          <p:nvPr/>
        </p:nvPicPr>
        <p:blipFill>
          <a:blip r:embed="rId2"/>
          <a:stretch>
            <a:fillRect/>
          </a:stretch>
        </p:blipFill>
        <p:spPr>
          <a:xfrm>
            <a:off x="5943600" y="0"/>
            <a:ext cx="5689372" cy="6858000"/>
          </a:xfrm>
          <a:prstGeom prst="rect">
            <a:avLst/>
          </a:prstGeom>
        </p:spPr>
      </p:pic>
      <p:pic>
        <p:nvPicPr>
          <p:cNvPr id="3" name="Picture 2">
            <a:extLst>
              <a:ext uri="{FF2B5EF4-FFF2-40B4-BE49-F238E27FC236}">
                <a16:creationId xmlns:a16="http://schemas.microsoft.com/office/drawing/2014/main" id="{A3342813-BC41-FC40-931E-44EB94F2BAD4}"/>
              </a:ext>
            </a:extLst>
          </p:cNvPr>
          <p:cNvPicPr>
            <a:picLocks noChangeAspect="1"/>
          </p:cNvPicPr>
          <p:nvPr/>
        </p:nvPicPr>
        <p:blipFill>
          <a:blip r:embed="rId3"/>
          <a:stretch>
            <a:fillRect/>
          </a:stretch>
        </p:blipFill>
        <p:spPr>
          <a:xfrm>
            <a:off x="609600" y="584200"/>
            <a:ext cx="3454400" cy="5689600"/>
          </a:xfrm>
          <a:prstGeom prst="rect">
            <a:avLst/>
          </a:prstGeom>
        </p:spPr>
      </p:pic>
    </p:spTree>
    <p:extLst>
      <p:ext uri="{BB962C8B-B14F-4D97-AF65-F5344CB8AC3E}">
        <p14:creationId xmlns:p14="http://schemas.microsoft.com/office/powerpoint/2010/main" val="2984523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CD6-0A2E-3348-BEC2-8C40D64FD1E4}"/>
              </a:ext>
            </a:extLst>
          </p:cNvPr>
          <p:cNvSpPr>
            <a:spLocks noGrp="1"/>
          </p:cNvSpPr>
          <p:nvPr>
            <p:ph type="title"/>
          </p:nvPr>
        </p:nvSpPr>
        <p:spPr/>
        <p:txBody>
          <a:bodyPr/>
          <a:lstStyle/>
          <a:p>
            <a:r>
              <a:rPr lang="en-US" dirty="0"/>
              <a:t>Node Property Flow (NPF) Package</a:t>
            </a:r>
          </a:p>
        </p:txBody>
      </p:sp>
      <p:sp>
        <p:nvSpPr>
          <p:cNvPr id="3" name="Content Placeholder 2">
            <a:extLst>
              <a:ext uri="{FF2B5EF4-FFF2-40B4-BE49-F238E27FC236}">
                <a16:creationId xmlns:a16="http://schemas.microsoft.com/office/drawing/2014/main" id="{2AC077C5-E866-3640-8C28-36F7F9ACCA6D}"/>
              </a:ext>
            </a:extLst>
          </p:cNvPr>
          <p:cNvSpPr>
            <a:spLocks noGrp="1"/>
          </p:cNvSpPr>
          <p:nvPr>
            <p:ph idx="1"/>
          </p:nvPr>
        </p:nvSpPr>
        <p:spPr/>
        <p:txBody>
          <a:bodyPr/>
          <a:lstStyle/>
          <a:p>
            <a:r>
              <a:rPr lang="en-US" sz="2400" dirty="0"/>
              <a:t>Primary purpose is to calculate conductance between adjacent cells</a:t>
            </a:r>
          </a:p>
          <a:p>
            <a:pPr lvl="1"/>
            <a:r>
              <a:rPr lang="en-US" sz="2000" dirty="0"/>
              <a:t>Confined or convertible cells (ICONVERT)</a:t>
            </a:r>
          </a:p>
          <a:p>
            <a:pPr lvl="1"/>
            <a:r>
              <a:rPr lang="en-US" sz="2000" dirty="0"/>
              <a:t>Homogeneous or heterogenous</a:t>
            </a:r>
          </a:p>
          <a:p>
            <a:pPr lvl="1"/>
            <a:r>
              <a:rPr lang="en-US" sz="2000" dirty="0"/>
              <a:t>Isotropic or anisotropic</a:t>
            </a:r>
          </a:p>
          <a:p>
            <a:r>
              <a:rPr lang="en-US" sz="2400" dirty="0"/>
              <a:t>Handles wetting and drying (REWET, WETDRY) (</a:t>
            </a:r>
            <a:r>
              <a:rPr lang="en-US" sz="2400" dirty="0">
                <a:solidFill>
                  <a:schemeClr val="accent1"/>
                </a:solidFill>
              </a:rPr>
              <a:t>still available, but the Newton-Raphson method is much better</a:t>
            </a:r>
            <a:r>
              <a:rPr lang="en-US" sz="2400" dirty="0"/>
              <a:t>)</a:t>
            </a:r>
          </a:p>
          <a:p>
            <a:r>
              <a:rPr lang="en-US" sz="2400" dirty="0"/>
              <a:t>Can calculate the three components of specific discharge at the cell center (SAVE_SPECIFIC_DISCHARGE).  Nice for vector plots, and required for transport.</a:t>
            </a:r>
          </a:p>
        </p:txBody>
      </p:sp>
    </p:spTree>
    <p:extLst>
      <p:ext uri="{BB962C8B-B14F-4D97-AF65-F5344CB8AC3E}">
        <p14:creationId xmlns:p14="http://schemas.microsoft.com/office/powerpoint/2010/main" val="2400155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77988"/>
            <a:ext cx="8229600" cy="4337084"/>
          </a:xfrm>
        </p:spPr>
        <p:txBody>
          <a:bodyPr/>
          <a:lstStyle/>
          <a:p>
            <a:r>
              <a:rPr lang="en-US" dirty="0"/>
              <a:t>Representation of full 3D anisotropy may be required for some problems (fractured aquifers, structurally deformed aquifers)</a:t>
            </a:r>
          </a:p>
          <a:p>
            <a:endParaRPr lang="en-US" dirty="0"/>
          </a:p>
          <a:p>
            <a:endParaRPr lang="en-US" dirty="0"/>
          </a:p>
          <a:p>
            <a:endParaRPr lang="en-US" dirty="0"/>
          </a:p>
          <a:p>
            <a:endParaRPr lang="en-US" dirty="0"/>
          </a:p>
          <a:p>
            <a:r>
              <a:rPr lang="en-US" dirty="0"/>
              <a:t>Some capabilities available (LVDA, SUTRA), but needed generalized CVFD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0796" y="3290697"/>
            <a:ext cx="2407901" cy="1805925"/>
          </a:xfrm>
          <a:prstGeom prst="rect">
            <a:avLst/>
          </a:prstGeom>
        </p:spPr>
      </p:pic>
      <p:pic>
        <p:nvPicPr>
          <p:cNvPr id="6" name="Picture 5"/>
          <p:cNvPicPr>
            <a:picLocks noChangeAspect="1"/>
          </p:cNvPicPr>
          <p:nvPr/>
        </p:nvPicPr>
        <p:blipFill>
          <a:blip r:embed="rId4"/>
          <a:stretch>
            <a:fillRect/>
          </a:stretch>
        </p:blipFill>
        <p:spPr>
          <a:xfrm>
            <a:off x="6383956" y="3348941"/>
            <a:ext cx="2711116" cy="1446797"/>
          </a:xfrm>
          <a:prstGeom prst="rect">
            <a:avLst/>
          </a:prstGeom>
        </p:spPr>
      </p:pic>
      <p:sp>
        <p:nvSpPr>
          <p:cNvPr id="7" name="Title 6">
            <a:extLst>
              <a:ext uri="{FF2B5EF4-FFF2-40B4-BE49-F238E27FC236}">
                <a16:creationId xmlns:a16="http://schemas.microsoft.com/office/drawing/2014/main" id="{11B2D867-39EA-244D-AD80-283269361EEC}"/>
              </a:ext>
            </a:extLst>
          </p:cNvPr>
          <p:cNvSpPr>
            <a:spLocks noGrp="1"/>
          </p:cNvSpPr>
          <p:nvPr>
            <p:ph type="title"/>
          </p:nvPr>
        </p:nvSpPr>
        <p:spPr/>
        <p:txBody>
          <a:bodyPr/>
          <a:lstStyle/>
          <a:p>
            <a:r>
              <a:rPr lang="en-US" dirty="0"/>
              <a:t>Representation of Anisotropy</a:t>
            </a:r>
          </a:p>
        </p:txBody>
      </p:sp>
    </p:spTree>
    <p:extLst>
      <p:ext uri="{BB962C8B-B14F-4D97-AF65-F5344CB8AC3E}">
        <p14:creationId xmlns:p14="http://schemas.microsoft.com/office/powerpoint/2010/main" val="3460024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Conductivity Ellipsoid</a:t>
            </a:r>
          </a:p>
        </p:txBody>
      </p:sp>
      <p:sp>
        <p:nvSpPr>
          <p:cNvPr id="3" name="Content Placeholder 2"/>
          <p:cNvSpPr>
            <a:spLocks noGrp="1"/>
          </p:cNvSpPr>
          <p:nvPr>
            <p:ph idx="1"/>
          </p:nvPr>
        </p:nvSpPr>
        <p:spPr/>
        <p:txBody>
          <a:bodyPr/>
          <a:lstStyle/>
          <a:p>
            <a:r>
              <a:rPr lang="en-US" dirty="0"/>
              <a:t>Defined by three user-provided values on a cell by cell basis</a:t>
            </a:r>
          </a:p>
          <a:p>
            <a:r>
              <a:rPr lang="en-US" dirty="0"/>
              <a:t>For </a:t>
            </a:r>
            <a:r>
              <a:rPr lang="en-US" dirty="0" err="1"/>
              <a:t>unrotated</a:t>
            </a:r>
            <a:r>
              <a:rPr lang="en-US" dirty="0"/>
              <a:t> case, </a:t>
            </a:r>
          </a:p>
          <a:p>
            <a:pPr lvl="1"/>
            <a:r>
              <a:rPr lang="en-US" dirty="0"/>
              <a:t>K11 = </a:t>
            </a:r>
            <a:r>
              <a:rPr lang="en-US" dirty="0" err="1"/>
              <a:t>Kx</a:t>
            </a:r>
            <a:endParaRPr lang="en-US" dirty="0"/>
          </a:p>
          <a:p>
            <a:pPr lvl="1"/>
            <a:r>
              <a:rPr lang="en-US" dirty="0"/>
              <a:t>K22 = </a:t>
            </a:r>
            <a:r>
              <a:rPr lang="en-US" dirty="0" err="1"/>
              <a:t>Ky</a:t>
            </a:r>
            <a:endParaRPr lang="en-US" dirty="0"/>
          </a:p>
          <a:p>
            <a:pPr lvl="1"/>
            <a:r>
              <a:rPr lang="en-US" dirty="0"/>
              <a:t>K33 = </a:t>
            </a:r>
            <a:r>
              <a:rPr lang="en-US" dirty="0" err="1"/>
              <a:t>Kz</a:t>
            </a:r>
            <a:endParaRPr lang="en-US" dirty="0"/>
          </a:p>
        </p:txBody>
      </p:sp>
      <p:pic>
        <p:nvPicPr>
          <p:cNvPr id="4" name="Picture 3"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6694" b="26298"/>
          <a:stretch/>
        </p:blipFill>
        <p:spPr>
          <a:xfrm>
            <a:off x="3124200" y="3440669"/>
            <a:ext cx="5672668" cy="1901151"/>
          </a:xfrm>
          <a:prstGeom prst="rect">
            <a:avLst/>
          </a:prstGeom>
        </p:spPr>
      </p:pic>
      <p:sp>
        <p:nvSpPr>
          <p:cNvPr id="5" name="TextBox 4"/>
          <p:cNvSpPr txBox="1"/>
          <p:nvPr/>
        </p:nvSpPr>
        <p:spPr>
          <a:xfrm>
            <a:off x="7391401" y="4050268"/>
            <a:ext cx="578253" cy="369332"/>
          </a:xfrm>
          <a:prstGeom prst="rect">
            <a:avLst/>
          </a:prstGeom>
          <a:noFill/>
        </p:spPr>
        <p:txBody>
          <a:bodyPr wrap="none" rtlCol="0">
            <a:spAutoFit/>
          </a:bodyPr>
          <a:lstStyle/>
          <a:p>
            <a:r>
              <a:rPr lang="en-US" sz="1800" dirty="0">
                <a:solidFill>
                  <a:srgbClr val="FFFFFF"/>
                </a:solidFill>
              </a:rPr>
              <a:t>K11</a:t>
            </a:r>
          </a:p>
        </p:txBody>
      </p:sp>
      <p:sp>
        <p:nvSpPr>
          <p:cNvPr id="6" name="TextBox 5"/>
          <p:cNvSpPr txBox="1"/>
          <p:nvPr/>
        </p:nvSpPr>
        <p:spPr>
          <a:xfrm>
            <a:off x="6796016" y="4900136"/>
            <a:ext cx="595385" cy="369332"/>
          </a:xfrm>
          <a:prstGeom prst="rect">
            <a:avLst/>
          </a:prstGeom>
          <a:noFill/>
        </p:spPr>
        <p:txBody>
          <a:bodyPr wrap="none" rtlCol="0">
            <a:spAutoFit/>
          </a:bodyPr>
          <a:lstStyle/>
          <a:p>
            <a:r>
              <a:rPr lang="en-US" sz="1800" dirty="0">
                <a:solidFill>
                  <a:srgbClr val="FFFFFF"/>
                </a:solidFill>
              </a:rPr>
              <a:t>K22</a:t>
            </a:r>
          </a:p>
        </p:txBody>
      </p:sp>
      <p:sp>
        <p:nvSpPr>
          <p:cNvPr id="7" name="TextBox 6"/>
          <p:cNvSpPr txBox="1"/>
          <p:nvPr/>
        </p:nvSpPr>
        <p:spPr>
          <a:xfrm>
            <a:off x="5653016" y="51932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179289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a:t>
            </a:r>
          </a:p>
        </p:txBody>
      </p:sp>
      <p:sp>
        <p:nvSpPr>
          <p:cNvPr id="3" name="Content Placeholder 2"/>
          <p:cNvSpPr>
            <a:spLocks noGrp="1"/>
          </p:cNvSpPr>
          <p:nvPr>
            <p:ph idx="1"/>
          </p:nvPr>
        </p:nvSpPr>
        <p:spPr/>
        <p:txBody>
          <a:bodyPr/>
          <a:lstStyle/>
          <a:p>
            <a:r>
              <a:rPr lang="en-US" dirty="0"/>
              <a:t>Users can optionally provide ANGLE1, ANGLE2, and ANGLE3 on a cell by cell basis</a:t>
            </a:r>
          </a:p>
          <a:p>
            <a:r>
              <a:rPr lang="en-US" dirty="0"/>
              <a:t>ANGLE1 is counter-clockwise rotation in the x, y plane</a:t>
            </a:r>
          </a:p>
        </p:txBody>
      </p:sp>
      <p:pic>
        <p:nvPicPr>
          <p:cNvPr id="4" name="Picture 3" descr="angle1.png"/>
          <p:cNvPicPr>
            <a:picLocks noChangeAspect="1"/>
          </p:cNvPicPr>
          <p:nvPr/>
        </p:nvPicPr>
        <p:blipFill rotWithShape="1">
          <a:blip r:embed="rId2" cstate="print">
            <a:extLst>
              <a:ext uri="{28A0092B-C50C-407E-A947-70E740481C1C}">
                <a14:useLocalDpi xmlns:a14="http://schemas.microsoft.com/office/drawing/2010/main"/>
              </a:ext>
            </a:extLst>
          </a:blip>
          <a:srcRect r="22575"/>
          <a:stretch/>
        </p:blipFill>
        <p:spPr>
          <a:xfrm>
            <a:off x="3810001" y="2590800"/>
            <a:ext cx="5319085" cy="4086154"/>
          </a:xfrm>
          <a:prstGeom prst="rect">
            <a:avLst/>
          </a:prstGeom>
        </p:spPr>
      </p:pic>
    </p:spTree>
    <p:extLst>
      <p:ext uri="{BB962C8B-B14F-4D97-AF65-F5344CB8AC3E}">
        <p14:creationId xmlns:p14="http://schemas.microsoft.com/office/powerpoint/2010/main" val="80631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 (cont.)</a:t>
            </a:r>
          </a:p>
        </p:txBody>
      </p:sp>
      <p:sp>
        <p:nvSpPr>
          <p:cNvPr id="3" name="Content Placeholder 2"/>
          <p:cNvSpPr>
            <a:spLocks noGrp="1"/>
          </p:cNvSpPr>
          <p:nvPr>
            <p:ph idx="1"/>
          </p:nvPr>
        </p:nvSpPr>
        <p:spPr/>
        <p:txBody>
          <a:bodyPr/>
          <a:lstStyle/>
          <a:p>
            <a:r>
              <a:rPr lang="en-US" dirty="0"/>
              <a:t>All three angles can be specified to represent ellipsoid orientation</a:t>
            </a:r>
          </a:p>
        </p:txBody>
      </p:sp>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3028759" y="1419330"/>
            <a:ext cx="7612303" cy="5438670"/>
          </a:xfrm>
          <a:prstGeom prst="rect">
            <a:avLst/>
          </a:prstGeom>
        </p:spPr>
      </p:pic>
    </p:spTree>
    <p:extLst>
      <p:ext uri="{BB962C8B-B14F-4D97-AF65-F5344CB8AC3E}">
        <p14:creationId xmlns:p14="http://schemas.microsoft.com/office/powerpoint/2010/main" val="3996220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Conductivity Approach</a:t>
            </a:r>
          </a:p>
        </p:txBody>
      </p:sp>
      <p:sp>
        <p:nvSpPr>
          <p:cNvPr id="10" name="Content Placeholder 9"/>
          <p:cNvSpPr>
            <a:spLocks noGrp="1"/>
          </p:cNvSpPr>
          <p:nvPr>
            <p:ph sz="half" idx="1"/>
          </p:nvPr>
        </p:nvSpPr>
        <p:spPr/>
        <p:txBody>
          <a:bodyPr/>
          <a:lstStyle/>
          <a:p>
            <a:r>
              <a:rPr lang="en-US" dirty="0"/>
              <a:t>Large errors for certain ellipsoid configurations</a:t>
            </a:r>
          </a:p>
          <a:p>
            <a:r>
              <a:rPr lang="en-US" dirty="0"/>
              <a:t>Approximate, but relatively fast</a:t>
            </a:r>
          </a:p>
          <a:p>
            <a:r>
              <a:rPr lang="en-US" dirty="0"/>
              <a:t>Simple to implement</a:t>
            </a:r>
          </a:p>
        </p:txBody>
      </p:sp>
      <p:sp>
        <p:nvSpPr>
          <p:cNvPr id="11" name="Content Placeholder 10"/>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6660380" y="1351096"/>
            <a:ext cx="3398021" cy="2458905"/>
          </a:xfrm>
          <a:prstGeom prst="rect">
            <a:avLst/>
          </a:prstGeom>
        </p:spPr>
      </p:pic>
      <p:pic>
        <p:nvPicPr>
          <p:cNvPr id="7" name="Picture 6"/>
          <p:cNvPicPr>
            <a:picLocks noChangeAspect="1"/>
          </p:cNvPicPr>
          <p:nvPr/>
        </p:nvPicPr>
        <p:blipFill>
          <a:blip r:embed="rId3"/>
          <a:stretch>
            <a:fillRect/>
          </a:stretch>
        </p:blipFill>
        <p:spPr>
          <a:xfrm>
            <a:off x="7315200" y="4243578"/>
            <a:ext cx="2307356" cy="633222"/>
          </a:xfrm>
          <a:prstGeom prst="rect">
            <a:avLst/>
          </a:prstGeom>
        </p:spPr>
      </p:pic>
      <p:pic>
        <p:nvPicPr>
          <p:cNvPr id="9" name="Picture 8"/>
          <p:cNvPicPr>
            <a:picLocks noChangeAspect="1"/>
          </p:cNvPicPr>
          <p:nvPr/>
        </p:nvPicPr>
        <p:blipFill>
          <a:blip r:embed="rId4"/>
          <a:stretch>
            <a:fillRect/>
          </a:stretch>
        </p:blipFill>
        <p:spPr>
          <a:xfrm>
            <a:off x="7362852" y="5410201"/>
            <a:ext cx="2162149" cy="713719"/>
          </a:xfrm>
          <a:prstGeom prst="rect">
            <a:avLst/>
          </a:prstGeom>
        </p:spPr>
      </p:pic>
    </p:spTree>
    <p:extLst>
      <p:ext uri="{BB962C8B-B14F-4D97-AF65-F5344CB8AC3E}">
        <p14:creationId xmlns:p14="http://schemas.microsoft.com/office/powerpoint/2010/main" val="3518790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 Approach</a:t>
            </a:r>
          </a:p>
        </p:txBody>
      </p:sp>
      <p:sp>
        <p:nvSpPr>
          <p:cNvPr id="8" name="Content Placeholder 7"/>
          <p:cNvSpPr>
            <a:spLocks noGrp="1"/>
          </p:cNvSpPr>
          <p:nvPr>
            <p:ph sz="half" idx="1"/>
          </p:nvPr>
        </p:nvSpPr>
        <p:spPr/>
        <p:txBody>
          <a:bodyPr/>
          <a:lstStyle/>
          <a:p>
            <a:r>
              <a:rPr lang="en-US" dirty="0"/>
              <a:t>General and robust handling of anisotropy</a:t>
            </a:r>
          </a:p>
          <a:p>
            <a:r>
              <a:rPr lang="en-US" dirty="0"/>
              <a:t>Computationally expensive</a:t>
            </a:r>
          </a:p>
          <a:p>
            <a:r>
              <a:rPr lang="en-US" dirty="0"/>
              <a:t>Improves flow solution for certain grid types</a:t>
            </a:r>
          </a:p>
          <a:p>
            <a:pPr lvl="1"/>
            <a:r>
              <a:rPr lang="en-US" dirty="0"/>
              <a:t>More on this later</a:t>
            </a:r>
          </a:p>
        </p:txBody>
      </p:sp>
      <p:pic>
        <p:nvPicPr>
          <p:cNvPr id="5" name="Picture 4"/>
          <p:cNvPicPr>
            <a:picLocks noChangeAspect="1"/>
          </p:cNvPicPr>
          <p:nvPr/>
        </p:nvPicPr>
        <p:blipFill>
          <a:blip r:embed="rId2"/>
          <a:stretch>
            <a:fillRect/>
          </a:stretch>
        </p:blipFill>
        <p:spPr>
          <a:xfrm>
            <a:off x="7118682" y="3789379"/>
            <a:ext cx="2352084" cy="1273797"/>
          </a:xfrm>
          <a:prstGeom prst="rect">
            <a:avLst/>
          </a:prstGeom>
        </p:spPr>
      </p:pic>
      <p:pic>
        <p:nvPicPr>
          <p:cNvPr id="6" name="Picture 5"/>
          <p:cNvPicPr>
            <a:picLocks noChangeAspect="1"/>
          </p:cNvPicPr>
          <p:nvPr/>
        </p:nvPicPr>
        <p:blipFill>
          <a:blip r:embed="rId3"/>
          <a:stretch>
            <a:fillRect/>
          </a:stretch>
        </p:blipFill>
        <p:spPr>
          <a:xfrm>
            <a:off x="5975682" y="5389578"/>
            <a:ext cx="4692318" cy="955644"/>
          </a:xfrm>
          <a:prstGeom prst="rect">
            <a:avLst/>
          </a:prstGeom>
        </p:spPr>
      </p:pic>
    </p:spTree>
    <p:extLst>
      <p:ext uri="{BB962C8B-B14F-4D97-AF65-F5344CB8AC3E}">
        <p14:creationId xmlns:p14="http://schemas.microsoft.com/office/powerpoint/2010/main" val="778935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794362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4819"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4821" name="Oval 1"/>
          <p:cNvSpPr>
            <a:spLocks noChangeArrowheads="1"/>
          </p:cNvSpPr>
          <p:nvPr/>
        </p:nvSpPr>
        <p:spPr bwMode="auto">
          <a:xfrm>
            <a:off x="3140075" y="3051176"/>
            <a:ext cx="1976438"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48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32255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5843"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5845" name="Oval 1"/>
          <p:cNvSpPr>
            <a:spLocks noChangeArrowheads="1"/>
          </p:cNvSpPr>
          <p:nvPr/>
        </p:nvSpPr>
        <p:spPr bwMode="auto">
          <a:xfrm>
            <a:off x="5618163" y="3051176"/>
            <a:ext cx="1873250"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58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63"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4603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06623-7C6A-414C-A0B6-2F1EBC5D3B21}"/>
              </a:ext>
            </a:extLst>
          </p:cNvPr>
          <p:cNvPicPr>
            <a:picLocks noChangeAspect="1"/>
          </p:cNvPicPr>
          <p:nvPr/>
        </p:nvPicPr>
        <p:blipFill>
          <a:blip r:embed="rId3"/>
          <a:stretch>
            <a:fillRect/>
          </a:stretch>
        </p:blipFill>
        <p:spPr>
          <a:xfrm>
            <a:off x="1524000" y="2557"/>
            <a:ext cx="9144000" cy="6852886"/>
          </a:xfrm>
          <a:prstGeom prst="rect">
            <a:avLst/>
          </a:prstGeom>
        </p:spPr>
      </p:pic>
    </p:spTree>
    <p:extLst>
      <p:ext uri="{BB962C8B-B14F-4D97-AF65-F5344CB8AC3E}">
        <p14:creationId xmlns:p14="http://schemas.microsoft.com/office/powerpoint/2010/main" val="1334709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6867"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6869" name="Oval 1"/>
          <p:cNvSpPr>
            <a:spLocks noChangeArrowheads="1"/>
          </p:cNvSpPr>
          <p:nvPr/>
        </p:nvSpPr>
        <p:spPr bwMode="auto">
          <a:xfrm>
            <a:off x="8008938" y="3051176"/>
            <a:ext cx="1928812"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68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81306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a:p>
            <a:pPr>
              <a:defRPr/>
            </a:pPr>
            <a:r>
              <a:rPr lang="en-US" dirty="0">
                <a:solidFill>
                  <a:schemeClr val="accent5">
                    <a:lumMod val="90000"/>
                  </a:schemeClr>
                </a:solidFill>
              </a:rPr>
              <a:t>Larger stencil</a:t>
            </a:r>
            <a:r>
              <a:rPr lang="en-US" dirty="0"/>
              <a:t> than in standard conductance-based MODFLOW formulation</a:t>
            </a:r>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71441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a:t>XT3D performance</a:t>
            </a:r>
          </a:p>
        </p:txBody>
      </p:sp>
      <p:sp>
        <p:nvSpPr>
          <p:cNvPr id="41987" name="Content Placeholder 2"/>
          <p:cNvSpPr>
            <a:spLocks noGrp="1"/>
          </p:cNvSpPr>
          <p:nvPr>
            <p:ph idx="1"/>
          </p:nvPr>
        </p:nvSpPr>
        <p:spPr/>
        <p:txBody>
          <a:bodyPr/>
          <a:lstStyle/>
          <a:p>
            <a:r>
              <a:rPr lang="en-US" altLang="en-US" dirty="0"/>
              <a:t>Longer run times than standard MODFLOW formulation</a:t>
            </a:r>
          </a:p>
          <a:p>
            <a:r>
              <a:rPr lang="en-US" altLang="en-US" dirty="0"/>
              <a:t>Requires more memory than standard MODFLOW formulation</a:t>
            </a:r>
          </a:p>
          <a:p>
            <a:r>
              <a:rPr lang="en-US" altLang="en-US" dirty="0"/>
              <a:t>“RHS” </a:t>
            </a:r>
            <a:r>
              <a:rPr lang="en-US" altLang="en-US" dirty="0" err="1"/>
              <a:t>suboption</a:t>
            </a:r>
            <a:r>
              <a:rPr lang="en-US" altLang="en-US" dirty="0"/>
              <a:t> makes memory requirement </a:t>
            </a:r>
            <a:r>
              <a:rPr lang="en-US" altLang="en-US" dirty="0">
                <a:sym typeface="Wingdings" pitchFamily="2" charset="2"/>
              </a:rPr>
              <a:t>comparable to default formulation (same stencil)</a:t>
            </a:r>
            <a:endParaRPr lang="en-US" altLang="en-US" dirty="0"/>
          </a:p>
        </p:txBody>
      </p:sp>
    </p:spTree>
    <p:extLst>
      <p:ext uri="{BB962C8B-B14F-4D97-AF65-F5344CB8AC3E}">
        <p14:creationId xmlns:p14="http://schemas.microsoft.com/office/powerpoint/2010/main" val="1348683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Newton-Raphson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538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Formulation Issues</a:t>
            </a:r>
          </a:p>
        </p:txBody>
      </p:sp>
      <p:sp>
        <p:nvSpPr>
          <p:cNvPr id="3" name="Content Placeholder 2"/>
          <p:cNvSpPr>
            <a:spLocks noGrp="1"/>
          </p:cNvSpPr>
          <p:nvPr>
            <p:ph idx="1"/>
          </p:nvPr>
        </p:nvSpPr>
        <p:spPr>
          <a:xfrm>
            <a:off x="609602" y="1258492"/>
            <a:ext cx="10968567" cy="4336229"/>
          </a:xfrm>
        </p:spPr>
        <p:txBody>
          <a:bodyPr/>
          <a:lstStyle/>
          <a:p>
            <a:pPr>
              <a:spcBef>
                <a:spcPts val="1600"/>
              </a:spcBef>
              <a:defRPr/>
            </a:pPr>
            <a:r>
              <a:rPr lang="en-US" sz="2600" dirty="0"/>
              <a:t>Originally developed for groundwater flow problems with standard boundary conditions to solve linear (confined) to well-behaved non-linear (unconfined) problems. </a:t>
            </a:r>
          </a:p>
          <a:p>
            <a:pPr>
              <a:spcBef>
                <a:spcPts val="1600"/>
              </a:spcBef>
              <a:defRPr/>
            </a:pPr>
            <a:r>
              <a:rPr lang="en-US" sz="2600" dirty="0"/>
              <a:t>Empirical wetting and drying approach added by McDonald and others (1992) to allow cell conversion to simulate more difficult unconfined problems.</a:t>
            </a:r>
          </a:p>
          <a:p>
            <a:pPr>
              <a:spcBef>
                <a:spcPts val="1600"/>
              </a:spcBef>
              <a:defRPr/>
            </a:pPr>
            <a:r>
              <a:rPr lang="en-US" sz="2600" dirty="0"/>
              <a:t>Three-dimensional unconfined applications and head-dependent stress packages can create additional nonlinearities. </a:t>
            </a:r>
          </a:p>
          <a:p>
            <a:pPr>
              <a:spcBef>
                <a:spcPts val="1600"/>
              </a:spcBef>
              <a:defRPr/>
            </a:pPr>
            <a:endParaRPr lang="en-US" sz="2600" dirty="0"/>
          </a:p>
        </p:txBody>
      </p:sp>
    </p:spTree>
    <p:extLst>
      <p:ext uri="{BB962C8B-B14F-4D97-AF65-F5344CB8AC3E}">
        <p14:creationId xmlns:p14="http://schemas.microsoft.com/office/powerpoint/2010/main" val="1096330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Wetting/Drying Nonlinearities</a:t>
            </a:r>
          </a:p>
        </p:txBody>
      </p:sp>
      <p:sp>
        <p:nvSpPr>
          <p:cNvPr id="3" name="Content Placeholder 2"/>
          <p:cNvSpPr>
            <a:spLocks noGrp="1"/>
          </p:cNvSpPr>
          <p:nvPr>
            <p:ph idx="1"/>
          </p:nvPr>
        </p:nvSpPr>
        <p:spPr>
          <a:xfrm>
            <a:off x="609602" y="1258493"/>
            <a:ext cx="10968567" cy="4955151"/>
          </a:xfrm>
        </p:spPr>
        <p:txBody>
          <a:bodyPr/>
          <a:lstStyle/>
          <a:p>
            <a:pPr marL="0" indent="0">
              <a:buNone/>
              <a:defRPr/>
            </a:pPr>
            <a:r>
              <a:rPr lang="en-US" u="sng" dirty="0"/>
              <a:t>Standard Formulation</a:t>
            </a:r>
            <a:r>
              <a:rPr lang="en-US" dirty="0"/>
              <a:t> approach: </a:t>
            </a:r>
          </a:p>
          <a:p>
            <a:pPr marL="466714" indent="0">
              <a:buNone/>
              <a:defRPr/>
            </a:pPr>
            <a:r>
              <a:rPr lang="en-US" dirty="0"/>
              <a:t>Dry cells are inactivated. This creates discontinuities and oscillations. Furthermore, wetting/drying results in varying stresses (for example, wells disappear from dry cells).</a:t>
            </a:r>
          </a:p>
          <a:p>
            <a:pPr marL="0" indent="0">
              <a:spcBef>
                <a:spcPts val="2424"/>
              </a:spcBef>
              <a:buNone/>
              <a:defRPr/>
            </a:pPr>
            <a:r>
              <a:rPr lang="en-US" u="sng" dirty="0"/>
              <a:t>Newton-Raphson Formulation</a:t>
            </a:r>
            <a:r>
              <a:rPr lang="en-US" dirty="0"/>
              <a:t> approach: </a:t>
            </a:r>
            <a:endParaRPr lang="en-US" sz="2400" dirty="0"/>
          </a:p>
          <a:p>
            <a:pPr marL="466714" indent="-466714">
              <a:buNone/>
              <a:defRPr/>
            </a:pPr>
            <a:r>
              <a:rPr lang="en-US" sz="2400" dirty="0"/>
              <a:t>	</a:t>
            </a:r>
            <a:r>
              <a:rPr lang="en-US" dirty="0"/>
              <a:t>Keep all cells active even when the head in a cell is below the bottom of the cell</a:t>
            </a:r>
          </a:p>
        </p:txBody>
      </p:sp>
    </p:spTree>
    <p:extLst>
      <p:ext uri="{BB962C8B-B14F-4D97-AF65-F5344CB8AC3E}">
        <p14:creationId xmlns:p14="http://schemas.microsoft.com/office/powerpoint/2010/main" val="23762540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method</a:t>
            </a:r>
          </a:p>
        </p:txBody>
      </p:sp>
      <p:grpSp>
        <p:nvGrpSpPr>
          <p:cNvPr id="16" name="Group 15">
            <a:extLst>
              <a:ext uri="{FF2B5EF4-FFF2-40B4-BE49-F238E27FC236}">
                <a16:creationId xmlns:a16="http://schemas.microsoft.com/office/drawing/2014/main" id="{584562B5-C5E2-9040-9BE3-E116478E9BFC}"/>
              </a:ext>
            </a:extLst>
          </p:cNvPr>
          <p:cNvGrpSpPr/>
          <p:nvPr/>
        </p:nvGrpSpPr>
        <p:grpSpPr>
          <a:xfrm>
            <a:off x="4038600" y="3313836"/>
            <a:ext cx="3962400" cy="2248764"/>
            <a:chOff x="2514600" y="4533036"/>
            <a:chExt cx="3962400" cy="2248764"/>
          </a:xfrm>
        </p:grpSpPr>
        <p:pic>
          <p:nvPicPr>
            <p:cNvPr id="10" name="Picture 9">
              <a:extLst>
                <a:ext uri="{FF2B5EF4-FFF2-40B4-BE49-F238E27FC236}">
                  <a16:creationId xmlns:a16="http://schemas.microsoft.com/office/drawing/2014/main" id="{CED6034B-5EA5-8F45-9C5D-42865E38046E}"/>
                </a:ext>
              </a:extLst>
            </p:cNvPr>
            <p:cNvPicPr>
              <a:picLocks noChangeAspect="1"/>
            </p:cNvPicPr>
            <p:nvPr/>
          </p:nvPicPr>
          <p:blipFill>
            <a:blip r:embed="rId3"/>
            <a:stretch>
              <a:fillRect/>
            </a:stretch>
          </p:blipFill>
          <p:spPr>
            <a:xfrm>
              <a:off x="2590800" y="4533036"/>
              <a:ext cx="3467100" cy="2020164"/>
            </a:xfrm>
            <a:prstGeom prst="rect">
              <a:avLst/>
            </a:prstGeom>
          </p:spPr>
        </p:pic>
        <p:sp>
          <p:nvSpPr>
            <p:cNvPr id="11" name="TextBox 10">
              <a:extLst>
                <a:ext uri="{FF2B5EF4-FFF2-40B4-BE49-F238E27FC236}">
                  <a16:creationId xmlns:a16="http://schemas.microsoft.com/office/drawing/2014/main" id="{ACBA52FA-64CD-A644-96D1-35E8FEEC0501}"/>
                </a:ext>
              </a:extLst>
            </p:cNvPr>
            <p:cNvSpPr txBox="1"/>
            <p:nvPr/>
          </p:nvSpPr>
          <p:spPr>
            <a:xfrm>
              <a:off x="2514600" y="6535579"/>
              <a:ext cx="3962400" cy="246221"/>
            </a:xfrm>
            <a:prstGeom prst="rect">
              <a:avLst/>
            </a:prstGeom>
            <a:noFill/>
          </p:spPr>
          <p:txBody>
            <a:bodyPr wrap="square" rtlCol="0">
              <a:spAutoFit/>
            </a:bodyPr>
            <a:lstStyle/>
            <a:p>
              <a:r>
                <a:rPr lang="en-US" sz="1000" dirty="0">
                  <a:solidFill>
                    <a:srgbClr val="FFFF00"/>
                  </a:solidFill>
                  <a:hlinkClick r:id="rId4">
                    <a:extLst>
                      <a:ext uri="{A12FA001-AC4F-418D-AE19-62706E023703}">
                        <ahyp:hlinkClr xmlns:ahyp="http://schemas.microsoft.com/office/drawing/2018/hyperlinkcolor" val="tx"/>
                      </a:ext>
                    </a:extLst>
                  </a:hlinkClick>
                </a:rPr>
                <a:t>http://tutorial.math.lamar.edu/Classes/CalcI/NewtonsMethod.aspx</a:t>
              </a:r>
              <a:endParaRPr lang="en-US" sz="1000" dirty="0">
                <a:solidFill>
                  <a:srgbClr val="FFFF00"/>
                </a:solidFill>
              </a:endParaRPr>
            </a:p>
          </p:txBody>
        </p:sp>
      </p:grpSp>
      <p:grpSp>
        <p:nvGrpSpPr>
          <p:cNvPr id="23" name="Group 22">
            <a:extLst>
              <a:ext uri="{FF2B5EF4-FFF2-40B4-BE49-F238E27FC236}">
                <a16:creationId xmlns:a16="http://schemas.microsoft.com/office/drawing/2014/main" id="{DB0EC866-E64A-2848-BCC2-ED62B237FE13}"/>
              </a:ext>
            </a:extLst>
          </p:cNvPr>
          <p:cNvGrpSpPr/>
          <p:nvPr/>
        </p:nvGrpSpPr>
        <p:grpSpPr>
          <a:xfrm>
            <a:off x="1819731" y="1066800"/>
            <a:ext cx="6914241" cy="2171700"/>
            <a:chOff x="96159" y="1066800"/>
            <a:chExt cx="6914241" cy="2171700"/>
          </a:xfrm>
        </p:grpSpPr>
        <p:pic>
          <p:nvPicPr>
            <p:cNvPr id="20" name="Picture 19">
              <a:extLst>
                <a:ext uri="{FF2B5EF4-FFF2-40B4-BE49-F238E27FC236}">
                  <a16:creationId xmlns:a16="http://schemas.microsoft.com/office/drawing/2014/main" id="{E67543A8-79E3-D340-82E8-7AB553A22610}"/>
                </a:ext>
              </a:extLst>
            </p:cNvPr>
            <p:cNvPicPr>
              <a:picLocks noChangeAspect="1"/>
            </p:cNvPicPr>
            <p:nvPr/>
          </p:nvPicPr>
          <p:blipFill>
            <a:blip r:embed="rId5"/>
            <a:stretch>
              <a:fillRect/>
            </a:stretch>
          </p:blipFill>
          <p:spPr>
            <a:xfrm>
              <a:off x="3784600" y="1066800"/>
              <a:ext cx="3225800" cy="2171700"/>
            </a:xfrm>
            <a:prstGeom prst="rect">
              <a:avLst/>
            </a:prstGeom>
          </p:spPr>
        </p:pic>
        <p:sp>
          <p:nvSpPr>
            <p:cNvPr id="14341" name="Shape 249"/>
            <p:cNvSpPr txBox="1">
              <a:spLocks noChangeArrowheads="1"/>
            </p:cNvSpPr>
            <p:nvPr/>
          </p:nvSpPr>
          <p:spPr bwMode="auto">
            <a:xfrm>
              <a:off x="1010559" y="1693863"/>
              <a:ext cx="2819400"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Newton-Raphson:</a:t>
              </a:r>
            </a:p>
          </p:txBody>
        </p:sp>
        <p:sp>
          <p:nvSpPr>
            <p:cNvPr id="14342" name="Shape 250"/>
            <p:cNvSpPr txBox="1">
              <a:spLocks noChangeArrowheads="1"/>
            </p:cNvSpPr>
            <p:nvPr/>
          </p:nvSpPr>
          <p:spPr bwMode="auto">
            <a:xfrm>
              <a:off x="96159" y="1079500"/>
              <a:ext cx="3733800"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Standard Formulation:</a:t>
              </a:r>
            </a:p>
          </p:txBody>
        </p:sp>
        <p:sp>
          <p:nvSpPr>
            <p:cNvPr id="14" name="Shape 249">
              <a:extLst>
                <a:ext uri="{FF2B5EF4-FFF2-40B4-BE49-F238E27FC236}">
                  <a16:creationId xmlns:a16="http://schemas.microsoft.com/office/drawing/2014/main" id="{103B184B-7594-8E49-B28B-FB7B29C5BACA}"/>
                </a:ext>
              </a:extLst>
            </p:cNvPr>
            <p:cNvSpPr txBox="1">
              <a:spLocks noChangeArrowheads="1"/>
            </p:cNvSpPr>
            <p:nvPr/>
          </p:nvSpPr>
          <p:spPr bwMode="auto">
            <a:xfrm>
              <a:off x="1010559" y="2595710"/>
              <a:ext cx="2819400" cy="525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Jacobian:</a:t>
              </a:r>
            </a:p>
          </p:txBody>
        </p:sp>
      </p:grpSp>
      <p:grpSp>
        <p:nvGrpSpPr>
          <p:cNvPr id="24" name="Group 23">
            <a:extLst>
              <a:ext uri="{FF2B5EF4-FFF2-40B4-BE49-F238E27FC236}">
                <a16:creationId xmlns:a16="http://schemas.microsoft.com/office/drawing/2014/main" id="{436752C9-BF20-C34C-B951-DE0C5CF5C05C}"/>
              </a:ext>
            </a:extLst>
          </p:cNvPr>
          <p:cNvGrpSpPr/>
          <p:nvPr/>
        </p:nvGrpSpPr>
        <p:grpSpPr>
          <a:xfrm>
            <a:off x="1819731" y="5694362"/>
            <a:ext cx="8552540" cy="477838"/>
            <a:chOff x="96160" y="5541962"/>
            <a:chExt cx="8552540" cy="477838"/>
          </a:xfrm>
        </p:grpSpPr>
        <p:pic>
          <p:nvPicPr>
            <p:cNvPr id="21" name="Picture 20">
              <a:extLst>
                <a:ext uri="{FF2B5EF4-FFF2-40B4-BE49-F238E27FC236}">
                  <a16:creationId xmlns:a16="http://schemas.microsoft.com/office/drawing/2014/main" id="{472E00DE-6D7C-9B48-BE2E-DCC0E8F7B75D}"/>
                </a:ext>
              </a:extLst>
            </p:cNvPr>
            <p:cNvPicPr>
              <a:picLocks noChangeAspect="1"/>
            </p:cNvPicPr>
            <p:nvPr/>
          </p:nvPicPr>
          <p:blipFill>
            <a:blip r:embed="rId6"/>
            <a:stretch>
              <a:fillRect/>
            </a:stretch>
          </p:blipFill>
          <p:spPr>
            <a:xfrm>
              <a:off x="3784600" y="5551078"/>
              <a:ext cx="4864100" cy="393700"/>
            </a:xfrm>
            <a:prstGeom prst="rect">
              <a:avLst/>
            </a:prstGeom>
          </p:spPr>
        </p:pic>
        <p:sp>
          <p:nvSpPr>
            <p:cNvPr id="14344" name="Shape 252"/>
            <p:cNvSpPr txBox="1">
              <a:spLocks noChangeArrowheads="1"/>
            </p:cNvSpPr>
            <p:nvPr/>
          </p:nvSpPr>
          <p:spPr bwMode="auto">
            <a:xfrm>
              <a:off x="96160" y="5541962"/>
              <a:ext cx="3733799"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Modified Newton-Raphson:</a:t>
              </a:r>
            </a:p>
          </p:txBody>
        </p:sp>
      </p:grpSp>
    </p:spTree>
    <p:extLst>
      <p:ext uri="{BB962C8B-B14F-4D97-AF65-F5344CB8AC3E}">
        <p14:creationId xmlns:p14="http://schemas.microsoft.com/office/powerpoint/2010/main" val="627287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2290" name="TextBox 3"/>
          <p:cNvSpPr txBox="1">
            <a:spLocks noChangeArrowheads="1"/>
          </p:cNvSpPr>
          <p:nvPr/>
        </p:nvSpPr>
        <p:spPr bwMode="auto">
          <a:xfrm>
            <a:off x="1905000" y="1295401"/>
            <a:ext cx="845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Conductance transitions from head-dependent to constant</a:t>
            </a:r>
            <a:endParaRPr lang="en-US" sz="2400" dirty="0">
              <a:solidFill>
                <a:srgbClr val="FFFFFF"/>
              </a:solidFill>
              <a:latin typeface="+mn-lt"/>
              <a:cs typeface="Times New Roman" panose="02020603050405020304" pitchFamily="18" charset="0"/>
            </a:endParaRPr>
          </a:p>
        </p:txBody>
      </p:sp>
      <p:sp>
        <p:nvSpPr>
          <p:cNvPr id="12292" name="Shape 343"/>
          <p:cNvSpPr txBox="1">
            <a:spLocks noChangeArrowheads="1"/>
          </p:cNvSpPr>
          <p:nvPr/>
        </p:nvSpPr>
        <p:spPr bwMode="auto">
          <a:xfrm>
            <a:off x="2781300" y="4865688"/>
            <a:ext cx="66294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nSpc>
                <a:spcPct val="150000"/>
              </a:lnSpc>
              <a:buSzPct val="25000"/>
            </a:pPr>
            <a:r>
              <a:rPr lang="en-US" sz="2400" i="1" dirty="0">
                <a:solidFill>
                  <a:srgbClr val="FFFFFF"/>
                </a:solidFill>
                <a:latin typeface="Times New Roman" charset="0"/>
                <a:ea typeface="MS PGothic" charset="0"/>
                <a:cs typeface="MS PGothic" charset="0"/>
                <a:sym typeface="Times New Roman" charset="0"/>
              </a:rPr>
              <a:t>Transition causes             to change from 1 to zero, a </a:t>
            </a:r>
            <a:br>
              <a:rPr lang="en-US" sz="2400" i="1" dirty="0">
                <a:solidFill>
                  <a:srgbClr val="FFFFFF"/>
                </a:solidFill>
                <a:latin typeface="Times New Roman" charset="0"/>
                <a:ea typeface="MS PGothic" charset="0"/>
                <a:cs typeface="MS PGothic" charset="0"/>
                <a:sym typeface="Times New Roman" charset="0"/>
              </a:rPr>
            </a:br>
            <a:r>
              <a:rPr lang="en-US" sz="2400" i="1" dirty="0">
                <a:solidFill>
                  <a:srgbClr val="FFFFFF"/>
                </a:solidFill>
                <a:latin typeface="Times New Roman" charset="0"/>
                <a:ea typeface="MS PGothic" charset="0"/>
                <a:cs typeface="MS PGothic" charset="0"/>
                <a:sym typeface="Times New Roman" charset="0"/>
              </a:rPr>
              <a:t>discontinuous derivative</a:t>
            </a:r>
          </a:p>
        </p:txBody>
      </p:sp>
      <p:grpSp>
        <p:nvGrpSpPr>
          <p:cNvPr id="12" name="Group 11"/>
          <p:cNvGrpSpPr/>
          <p:nvPr/>
        </p:nvGrpSpPr>
        <p:grpSpPr>
          <a:xfrm>
            <a:off x="2362201" y="2015067"/>
            <a:ext cx="5293507" cy="2870200"/>
            <a:chOff x="1524000" y="2015067"/>
            <a:chExt cx="5293507" cy="2870200"/>
          </a:xfrm>
        </p:grpSpPr>
        <p:cxnSp>
          <p:nvCxnSpPr>
            <p:cNvPr id="12293" name="Shape 344"/>
            <p:cNvCxnSpPr>
              <a:cxnSpLocks noChangeShapeType="1"/>
            </p:cNvCxnSpPr>
            <p:nvPr/>
          </p:nvCxnSpPr>
          <p:spPr bwMode="auto">
            <a:xfrm rot="5400000">
              <a:off x="1560500" y="3092186"/>
              <a:ext cx="1863725" cy="158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294" name="Shape 345"/>
            <p:cNvCxnSpPr>
              <a:cxnSpLocks noChangeShapeType="1"/>
            </p:cNvCxnSpPr>
            <p:nvPr/>
          </p:nvCxnSpPr>
          <p:spPr bwMode="auto">
            <a:xfrm>
              <a:off x="2493157" y="4023255"/>
              <a:ext cx="3724275" cy="1587"/>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295" name="Shape 346"/>
            <p:cNvCxnSpPr>
              <a:cxnSpLocks noChangeShapeType="1"/>
            </p:cNvCxnSpPr>
            <p:nvPr/>
          </p:nvCxnSpPr>
          <p:spPr bwMode="auto">
            <a:xfrm rot="16200000">
              <a:off x="5213338" y="3019161"/>
              <a:ext cx="2009775" cy="1587"/>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298" name="Shape 349"/>
            <p:cNvCxnSpPr>
              <a:cxnSpLocks noChangeShapeType="1"/>
            </p:cNvCxnSpPr>
            <p:nvPr/>
          </p:nvCxnSpPr>
          <p:spPr bwMode="auto">
            <a:xfrm rot="16200000">
              <a:off x="2254238" y="3165211"/>
              <a:ext cx="1717675" cy="1587"/>
            </a:xfrm>
            <a:prstGeom prst="straightConnector1">
              <a:avLst/>
            </a:prstGeom>
            <a:noFill/>
            <a:ln w="12700">
              <a:solidFill>
                <a:schemeClr val="bg1"/>
              </a:solidFill>
              <a:prstDash val="dash"/>
              <a:round/>
              <a:headEnd/>
              <a:tailEnd/>
            </a:ln>
            <a:extLst>
              <a:ext uri="{909E8E84-426E-40dd-AFC4-6F175D3DCCD1}">
                <a14:hiddenFill xmlns="" xmlns:a14="http://schemas.microsoft.com/office/drawing/2010/main">
                  <a:noFill/>
                </a14:hiddenFill>
              </a:ext>
            </a:extLst>
          </p:spPr>
        </p:cxnSp>
        <p:cxnSp>
          <p:nvCxnSpPr>
            <p:cNvPr id="12301" name="Shape 352"/>
            <p:cNvCxnSpPr>
              <a:cxnSpLocks noChangeShapeType="1"/>
            </p:cNvCxnSpPr>
            <p:nvPr/>
          </p:nvCxnSpPr>
          <p:spPr bwMode="auto">
            <a:xfrm rot="16200000">
              <a:off x="2332819" y="3708930"/>
              <a:ext cx="1587"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sp>
          <p:nvSpPr>
            <p:cNvPr id="12302" name="Shape 353"/>
            <p:cNvSpPr txBox="1">
              <a:spLocks noChangeArrowheads="1"/>
            </p:cNvSpPr>
            <p:nvPr/>
          </p:nvSpPr>
          <p:spPr bwMode="auto">
            <a:xfrm>
              <a:off x="2602694" y="4023255"/>
              <a:ext cx="1076325" cy="862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a:t>
              </a:r>
            </a:p>
            <a:p>
              <a:pPr>
                <a:buSzPct val="25000"/>
              </a:pPr>
              <a:r>
                <a:rPr lang="en-US" sz="2500" i="1" dirty="0">
                  <a:solidFill>
                    <a:srgbClr val="FFFFFF"/>
                  </a:solidFill>
                  <a:latin typeface="Times New Roman" charset="0"/>
                  <a:ea typeface="MS PGothic" charset="0"/>
                  <a:cs typeface="MS PGothic" charset="0"/>
                  <a:sym typeface="Times New Roman" charset="0"/>
                </a:rPr>
                <a:t>bottom</a:t>
              </a:r>
            </a:p>
          </p:txBody>
        </p:sp>
        <p:cxnSp>
          <p:nvCxnSpPr>
            <p:cNvPr id="12303" name="Shape 354"/>
            <p:cNvCxnSpPr>
              <a:cxnSpLocks noChangeShapeType="1"/>
            </p:cNvCxnSpPr>
            <p:nvPr/>
          </p:nvCxnSpPr>
          <p:spPr bwMode="auto">
            <a:xfrm rot="16200000">
              <a:off x="4758519" y="3162830"/>
              <a:ext cx="1716087" cy="1588"/>
            </a:xfrm>
            <a:prstGeom prst="straightConnector1">
              <a:avLst/>
            </a:prstGeom>
            <a:noFill/>
            <a:ln w="12700">
              <a:solidFill>
                <a:schemeClr val="bg1"/>
              </a:solidFill>
              <a:prstDash val="dash"/>
              <a:round/>
              <a:headEnd/>
              <a:tailEnd/>
            </a:ln>
            <a:extLst>
              <a:ext uri="{909E8E84-426E-40dd-AFC4-6F175D3DCCD1}">
                <a14:hiddenFill xmlns="" xmlns:a14="http://schemas.microsoft.com/office/drawing/2010/main">
                  <a:noFill/>
                </a14:hiddenFill>
              </a:ext>
            </a:extLst>
          </p:spPr>
        </p:cxnSp>
        <p:sp>
          <p:nvSpPr>
            <p:cNvPr id="12304" name="Shape 355"/>
            <p:cNvSpPr txBox="1">
              <a:spLocks noChangeArrowheads="1"/>
            </p:cNvSpPr>
            <p:nvPr/>
          </p:nvSpPr>
          <p:spPr bwMode="auto">
            <a:xfrm>
              <a:off x="5271282" y="4021667"/>
              <a:ext cx="800100" cy="86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 </a:t>
              </a:r>
            </a:p>
            <a:p>
              <a:pPr>
                <a:buSzPct val="25000"/>
              </a:pPr>
              <a:r>
                <a:rPr lang="en-US" sz="2500" i="1" dirty="0">
                  <a:solidFill>
                    <a:srgbClr val="FFFFFF"/>
                  </a:solidFill>
                  <a:latin typeface="Times New Roman" charset="0"/>
                  <a:ea typeface="MS PGothic" charset="0"/>
                  <a:cs typeface="MS PGothic" charset="0"/>
                  <a:sym typeface="Times New Roman" charset="0"/>
                </a:rPr>
                <a:t>top</a:t>
              </a:r>
            </a:p>
          </p:txBody>
        </p:sp>
        <p:cxnSp>
          <p:nvCxnSpPr>
            <p:cNvPr id="12305" name="Shape 356"/>
            <p:cNvCxnSpPr>
              <a:cxnSpLocks noChangeShapeType="1"/>
            </p:cNvCxnSpPr>
            <p:nvPr/>
          </p:nvCxnSpPr>
          <p:spPr bwMode="auto">
            <a:xfrm>
              <a:off x="2493157" y="3877205"/>
              <a:ext cx="620712" cy="1587"/>
            </a:xfrm>
            <a:prstGeom prst="straightConnector1">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6" name="Shape 357"/>
            <p:cNvCxnSpPr>
              <a:cxnSpLocks noChangeShapeType="1"/>
            </p:cNvCxnSpPr>
            <p:nvPr/>
          </p:nvCxnSpPr>
          <p:spPr bwMode="auto">
            <a:xfrm rot="10800000" flipH="1">
              <a:off x="3113869" y="2270655"/>
              <a:ext cx="2519363" cy="1606550"/>
            </a:xfrm>
            <a:prstGeom prst="straightConnector1">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7" name="Shape 358"/>
            <p:cNvCxnSpPr>
              <a:cxnSpLocks noChangeShapeType="1"/>
            </p:cNvCxnSpPr>
            <p:nvPr/>
          </p:nvCxnSpPr>
          <p:spPr bwMode="auto">
            <a:xfrm>
              <a:off x="5633232" y="2270655"/>
              <a:ext cx="584200" cy="1587"/>
            </a:xfrm>
            <a:prstGeom prst="straightConnector1">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9" name="Shape 360"/>
            <p:cNvCxnSpPr>
              <a:cxnSpLocks noChangeShapeType="1"/>
            </p:cNvCxnSpPr>
            <p:nvPr/>
          </p:nvCxnSpPr>
          <p:spPr bwMode="auto">
            <a:xfrm rot="16200000">
              <a:off x="2478869" y="2175405"/>
              <a:ext cx="1587"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311" name="Shape 362"/>
            <p:cNvCxnSpPr>
              <a:cxnSpLocks noChangeShapeType="1"/>
            </p:cNvCxnSpPr>
            <p:nvPr/>
          </p:nvCxnSpPr>
          <p:spPr bwMode="auto">
            <a:xfrm>
              <a:off x="2493157" y="3877205"/>
              <a:ext cx="620712" cy="1587"/>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2" name="Shape 363"/>
            <p:cNvCxnSpPr>
              <a:cxnSpLocks noChangeShapeType="1"/>
            </p:cNvCxnSpPr>
            <p:nvPr/>
          </p:nvCxnSpPr>
          <p:spPr bwMode="auto">
            <a:xfrm rot="16200000">
              <a:off x="2345520" y="3110442"/>
              <a:ext cx="1535112" cy="1587"/>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3" name="Shape 364"/>
            <p:cNvCxnSpPr>
              <a:cxnSpLocks noChangeShapeType="1"/>
            </p:cNvCxnSpPr>
            <p:nvPr/>
          </p:nvCxnSpPr>
          <p:spPr bwMode="auto">
            <a:xfrm>
              <a:off x="3113869" y="2270655"/>
              <a:ext cx="2482850" cy="1587"/>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4" name="Shape 365"/>
            <p:cNvCxnSpPr>
              <a:cxnSpLocks noChangeShapeType="1"/>
            </p:cNvCxnSpPr>
            <p:nvPr/>
          </p:nvCxnSpPr>
          <p:spPr bwMode="auto">
            <a:xfrm rot="5400000">
              <a:off x="4756932" y="3110442"/>
              <a:ext cx="1681162" cy="1588"/>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5" name="Shape 366"/>
            <p:cNvCxnSpPr>
              <a:cxnSpLocks noChangeShapeType="1"/>
            </p:cNvCxnSpPr>
            <p:nvPr/>
          </p:nvCxnSpPr>
          <p:spPr bwMode="auto">
            <a:xfrm>
              <a:off x="5596719" y="3840692"/>
              <a:ext cx="620713" cy="1588"/>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6" name="Shape 367"/>
            <p:cNvCxnSpPr>
              <a:cxnSpLocks noChangeShapeType="1"/>
            </p:cNvCxnSpPr>
            <p:nvPr/>
          </p:nvCxnSpPr>
          <p:spPr bwMode="auto">
            <a:xfrm rot="16200000">
              <a:off x="6274581" y="3672417"/>
              <a:ext cx="1588"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sp>
          <p:nvSpPr>
            <p:cNvPr id="12317" name="Shape 368"/>
            <p:cNvSpPr txBox="1">
              <a:spLocks noChangeArrowheads="1"/>
            </p:cNvSpPr>
            <p:nvPr/>
          </p:nvSpPr>
          <p:spPr bwMode="auto">
            <a:xfrm>
              <a:off x="6473019" y="3585105"/>
              <a:ext cx="344488"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a:solidFill>
                    <a:srgbClr val="FFFFFF"/>
                  </a:solidFill>
                  <a:latin typeface="Times New Roman" charset="0"/>
                  <a:ea typeface="MS PGothic" charset="0"/>
                  <a:cs typeface="MS PGothic" charset="0"/>
                  <a:sym typeface="Times New Roman" charset="0"/>
                </a:rPr>
                <a:t>0</a:t>
              </a:r>
            </a:p>
          </p:txBody>
        </p:sp>
        <p:cxnSp>
          <p:nvCxnSpPr>
            <p:cNvPr id="33" name="Shape 367"/>
            <p:cNvCxnSpPr>
              <a:cxnSpLocks noChangeShapeType="1"/>
            </p:cNvCxnSpPr>
            <p:nvPr/>
          </p:nvCxnSpPr>
          <p:spPr bwMode="auto">
            <a:xfrm rot="16200000">
              <a:off x="6274581" y="2093560"/>
              <a:ext cx="1588"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09800"/>
              <a:ext cx="762000" cy="317500"/>
            </a:xfrm>
            <a:prstGeom prst="rect">
              <a:avLst/>
            </a:prstGeom>
          </p:spPr>
        </p:pic>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203700"/>
              <a:ext cx="190500" cy="2921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733800"/>
              <a:ext cx="190500" cy="254000"/>
            </a:xfrm>
            <a:prstGeom prst="rect">
              <a:avLst/>
            </a:prstGeom>
          </p:spPr>
        </p:pic>
      </p:grpSp>
      <p:pic>
        <p:nvPicPr>
          <p:cNvPr id="13" name="Picture 12">
            <a:extLst>
              <a:ext uri="{FF2B5EF4-FFF2-40B4-BE49-F238E27FC236}">
                <a16:creationId xmlns:a16="http://schemas.microsoft.com/office/drawing/2014/main" id="{D7AC93D4-189C-1743-BD37-E8DDB8091742}"/>
              </a:ext>
            </a:extLst>
          </p:cNvPr>
          <p:cNvPicPr>
            <a:picLocks noChangeAspect="1"/>
          </p:cNvPicPr>
          <p:nvPr/>
        </p:nvPicPr>
        <p:blipFill>
          <a:blip r:embed="rId5"/>
          <a:stretch>
            <a:fillRect/>
          </a:stretch>
        </p:blipFill>
        <p:spPr>
          <a:xfrm>
            <a:off x="7343876" y="1981200"/>
            <a:ext cx="2908300" cy="546100"/>
          </a:xfrm>
          <a:prstGeom prst="rect">
            <a:avLst/>
          </a:prstGeom>
        </p:spPr>
      </p:pic>
      <p:pic>
        <p:nvPicPr>
          <p:cNvPr id="15" name="Picture 14">
            <a:extLst>
              <a:ext uri="{FF2B5EF4-FFF2-40B4-BE49-F238E27FC236}">
                <a16:creationId xmlns:a16="http://schemas.microsoft.com/office/drawing/2014/main" id="{36AFAACA-8294-594C-B981-82503463E09B}"/>
              </a:ext>
            </a:extLst>
          </p:cNvPr>
          <p:cNvPicPr>
            <a:picLocks noChangeAspect="1"/>
          </p:cNvPicPr>
          <p:nvPr/>
        </p:nvPicPr>
        <p:blipFill>
          <a:blip r:embed="rId6"/>
          <a:stretch>
            <a:fillRect/>
          </a:stretch>
        </p:blipFill>
        <p:spPr>
          <a:xfrm>
            <a:off x="7230257" y="2719389"/>
            <a:ext cx="850900" cy="673629"/>
          </a:xfrm>
          <a:prstGeom prst="rect">
            <a:avLst/>
          </a:prstGeom>
        </p:spPr>
      </p:pic>
      <p:pic>
        <p:nvPicPr>
          <p:cNvPr id="17" name="Picture 16">
            <a:extLst>
              <a:ext uri="{FF2B5EF4-FFF2-40B4-BE49-F238E27FC236}">
                <a16:creationId xmlns:a16="http://schemas.microsoft.com/office/drawing/2014/main" id="{79AD72DD-23A6-1E4E-9DFE-11BE762B5C9E}"/>
              </a:ext>
            </a:extLst>
          </p:cNvPr>
          <p:cNvPicPr>
            <a:picLocks noChangeAspect="1"/>
          </p:cNvPicPr>
          <p:nvPr/>
        </p:nvPicPr>
        <p:blipFill>
          <a:blip r:embed="rId7"/>
          <a:stretch>
            <a:fillRect/>
          </a:stretch>
        </p:blipFill>
        <p:spPr>
          <a:xfrm>
            <a:off x="2093786" y="2812332"/>
            <a:ext cx="1078026" cy="510644"/>
          </a:xfrm>
          <a:prstGeom prst="rect">
            <a:avLst/>
          </a:prstGeom>
        </p:spPr>
      </p:pic>
      <p:pic>
        <p:nvPicPr>
          <p:cNvPr id="16" name="Picture 15">
            <a:extLst>
              <a:ext uri="{FF2B5EF4-FFF2-40B4-BE49-F238E27FC236}">
                <a16:creationId xmlns:a16="http://schemas.microsoft.com/office/drawing/2014/main" id="{220E0A91-D24D-3B43-A43D-B3E11B1C58E2}"/>
              </a:ext>
            </a:extLst>
          </p:cNvPr>
          <p:cNvPicPr>
            <a:picLocks noChangeAspect="1"/>
          </p:cNvPicPr>
          <p:nvPr/>
        </p:nvPicPr>
        <p:blipFill>
          <a:blip r:embed="rId8"/>
          <a:stretch>
            <a:fillRect/>
          </a:stretch>
        </p:blipFill>
        <p:spPr>
          <a:xfrm>
            <a:off x="5105400" y="4944006"/>
            <a:ext cx="781382" cy="618594"/>
          </a:xfrm>
          <a:prstGeom prst="rect">
            <a:avLst/>
          </a:prstGeom>
        </p:spPr>
      </p:pic>
    </p:spTree>
    <p:extLst>
      <p:ext uri="{BB962C8B-B14F-4D97-AF65-F5344CB8AC3E}">
        <p14:creationId xmlns:p14="http://schemas.microsoft.com/office/powerpoint/2010/main" val="3785583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3315" name="TextBox 4"/>
          <p:cNvSpPr txBox="1">
            <a:spLocks noChangeArrowheads="1"/>
          </p:cNvSpPr>
          <p:nvPr/>
        </p:nvSpPr>
        <p:spPr bwMode="auto">
          <a:xfrm>
            <a:off x="2400300" y="5558136"/>
            <a:ext cx="7391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i="1" dirty="0">
                <a:solidFill>
                  <a:srgbClr val="FFFFFF"/>
                </a:solidFill>
                <a:latin typeface="Times New Roman" panose="02020603050405020304" pitchFamily="18" charset="0"/>
                <a:cs typeface="Times New Roman" panose="02020603050405020304" pitchFamily="18" charset="0"/>
              </a:rPr>
              <a:t>Smooth saturated thickness function over the discontinuity.</a:t>
            </a:r>
          </a:p>
        </p:txBody>
      </p:sp>
      <p:grpSp>
        <p:nvGrpSpPr>
          <p:cNvPr id="14" name="Group 13">
            <a:extLst>
              <a:ext uri="{FF2B5EF4-FFF2-40B4-BE49-F238E27FC236}">
                <a16:creationId xmlns:a16="http://schemas.microsoft.com/office/drawing/2014/main" id="{EC761D4D-6BBA-2343-A2E3-3DEFDC54BC1D}"/>
              </a:ext>
            </a:extLst>
          </p:cNvPr>
          <p:cNvGrpSpPr/>
          <p:nvPr/>
        </p:nvGrpSpPr>
        <p:grpSpPr>
          <a:xfrm>
            <a:off x="2400300" y="1143000"/>
            <a:ext cx="7391400" cy="4267200"/>
            <a:chOff x="876300" y="1356936"/>
            <a:chExt cx="7391400" cy="4267200"/>
          </a:xfrm>
        </p:grpSpPr>
        <p:sp>
          <p:nvSpPr>
            <p:cNvPr id="9" name="Rectangle 8"/>
            <p:cNvSpPr/>
            <p:nvPr/>
          </p:nvSpPr>
          <p:spPr bwMode="auto">
            <a:xfrm>
              <a:off x="876300" y="1356936"/>
              <a:ext cx="7391400" cy="4267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grpSp>
          <p:nvGrpSpPr>
            <p:cNvPr id="12" name="Group 11"/>
            <p:cNvGrpSpPr/>
            <p:nvPr/>
          </p:nvGrpSpPr>
          <p:grpSpPr>
            <a:xfrm>
              <a:off x="3390900" y="1585536"/>
              <a:ext cx="4762500" cy="3897352"/>
              <a:chOff x="2819400" y="1219200"/>
              <a:chExt cx="4762500" cy="3897352"/>
            </a:xfrm>
          </p:grpSpPr>
          <p:pic>
            <p:nvPicPr>
              <p:cNvPr id="3" name="Picture 2" descr="gwf-fig4-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19200"/>
                <a:ext cx="3962400" cy="3810000"/>
              </a:xfrm>
              <a:prstGeom prst="rect">
                <a:avLst/>
              </a:prstGeom>
              <a:solidFill>
                <a:schemeClr val="bg1"/>
              </a:solidFill>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4648200"/>
                <a:ext cx="673100" cy="169452"/>
              </a:xfrm>
              <a:prstGeom prst="rect">
                <a:avLst/>
              </a:prstGeom>
              <a:solidFill>
                <a:schemeClr val="bg1"/>
              </a:solidFill>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521" y="4967664"/>
                <a:ext cx="864379" cy="148888"/>
              </a:xfrm>
              <a:prstGeom prst="rect">
                <a:avLst/>
              </a:prstGeom>
              <a:solidFill>
                <a:schemeClr val="bg1"/>
              </a:solidFill>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386" y="4967664"/>
                <a:ext cx="868514" cy="148888"/>
              </a:xfrm>
              <a:prstGeom prst="rect">
                <a:avLst/>
              </a:prstGeom>
              <a:solidFill>
                <a:schemeClr val="bg1"/>
              </a:solidFill>
            </p:spPr>
          </p:pic>
        </p:grpSp>
        <p:pic>
          <p:nvPicPr>
            <p:cNvPr id="6" name="Picture 5">
              <a:extLst>
                <a:ext uri="{FF2B5EF4-FFF2-40B4-BE49-F238E27FC236}">
                  <a16:creationId xmlns:a16="http://schemas.microsoft.com/office/drawing/2014/main" id="{94F7F4D9-43C0-9941-BFBF-349138DB9DC2}"/>
                </a:ext>
              </a:extLst>
            </p:cNvPr>
            <p:cNvPicPr>
              <a:picLocks noChangeAspect="1"/>
            </p:cNvPicPr>
            <p:nvPr/>
          </p:nvPicPr>
          <p:blipFill>
            <a:blip r:embed="rId6"/>
            <a:stretch>
              <a:fillRect/>
            </a:stretch>
          </p:blipFill>
          <p:spPr>
            <a:xfrm>
              <a:off x="1295400" y="1484419"/>
              <a:ext cx="2654300" cy="379186"/>
            </a:xfrm>
            <a:prstGeom prst="rect">
              <a:avLst/>
            </a:prstGeom>
          </p:spPr>
        </p:pic>
      </p:grpSp>
    </p:spTree>
    <p:extLst>
      <p:ext uri="{BB962C8B-B14F-4D97-AF65-F5344CB8AC3E}">
        <p14:creationId xmlns:p14="http://schemas.microsoft.com/office/powerpoint/2010/main" val="1645971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Standard Formulation</a:t>
            </a:r>
          </a:p>
        </p:txBody>
      </p:sp>
      <p:sp>
        <p:nvSpPr>
          <p:cNvPr id="10244" name="Shape 316"/>
          <p:cNvSpPr txBox="1">
            <a:spLocks noChangeArrowheads="1"/>
          </p:cNvSpPr>
          <p:nvPr/>
        </p:nvSpPr>
        <p:spPr bwMode="auto">
          <a:xfrm>
            <a:off x="1828800" y="4724401"/>
            <a:ext cx="8610600" cy="124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400" i="1" dirty="0">
                <a:solidFill>
                  <a:srgbClr val="FFFFFF"/>
                </a:solidFill>
                <a:latin typeface="Times New Roman" charset="0"/>
                <a:ea typeface="MS PGothic" charset="0"/>
                <a:cs typeface="MS PGothic" charset="0"/>
                <a:sym typeface="Times New Roman" charset="0"/>
              </a:rPr>
              <a:t>Standard Formulation intercell conductance based on saturated thickness will prevent flow from a wet cell to a dry cell.</a:t>
            </a:r>
          </a:p>
        </p:txBody>
      </p:sp>
      <p:grpSp>
        <p:nvGrpSpPr>
          <p:cNvPr id="18" name="Group 17">
            <a:extLst>
              <a:ext uri="{FF2B5EF4-FFF2-40B4-BE49-F238E27FC236}">
                <a16:creationId xmlns:a16="http://schemas.microsoft.com/office/drawing/2014/main" id="{067A76EE-B259-6D49-BA0C-A463FC58C9E8}"/>
              </a:ext>
            </a:extLst>
          </p:cNvPr>
          <p:cNvGrpSpPr/>
          <p:nvPr/>
        </p:nvGrpSpPr>
        <p:grpSpPr>
          <a:xfrm>
            <a:off x="3686175" y="1323976"/>
            <a:ext cx="4819650" cy="1471613"/>
            <a:chOff x="2162175" y="1247775"/>
            <a:chExt cx="4819650" cy="1471613"/>
          </a:xfrm>
        </p:grpSpPr>
        <p:grpSp>
          <p:nvGrpSpPr>
            <p:cNvPr id="12" name="Group 11">
              <a:extLst>
                <a:ext uri="{FF2B5EF4-FFF2-40B4-BE49-F238E27FC236}">
                  <a16:creationId xmlns:a16="http://schemas.microsoft.com/office/drawing/2014/main" id="{85BC7497-2B41-7D48-813B-06DD773DC07E}"/>
                </a:ext>
              </a:extLst>
            </p:cNvPr>
            <p:cNvGrpSpPr/>
            <p:nvPr/>
          </p:nvGrpSpPr>
          <p:grpSpPr>
            <a:xfrm>
              <a:off x="2162175" y="1295400"/>
              <a:ext cx="2409825" cy="1423988"/>
              <a:chOff x="2162175" y="1995032"/>
              <a:chExt cx="2409825" cy="1423988"/>
            </a:xfrm>
          </p:grpSpPr>
          <p:sp>
            <p:nvSpPr>
              <p:cNvPr id="10245" name="Shape 306"/>
              <p:cNvSpPr>
                <a:spLocks noChangeArrowheads="1"/>
              </p:cNvSpPr>
              <p:nvPr/>
            </p:nvSpPr>
            <p:spPr bwMode="auto">
              <a:xfrm>
                <a:off x="2162175" y="199503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0247" name="Shape 308"/>
              <p:cNvSpPr>
                <a:spLocks noChangeArrowheads="1"/>
              </p:cNvSpPr>
              <p:nvPr/>
            </p:nvSpPr>
            <p:spPr bwMode="auto">
              <a:xfrm>
                <a:off x="32512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2" name="Shape 313"/>
              <p:cNvSpPr>
                <a:spLocks noChangeArrowheads="1"/>
              </p:cNvSpPr>
              <p:nvPr/>
            </p:nvSpPr>
            <p:spPr bwMode="auto">
              <a:xfrm>
                <a:off x="2824163" y="2067263"/>
                <a:ext cx="1709737"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17" name="Group 16">
              <a:extLst>
                <a:ext uri="{FF2B5EF4-FFF2-40B4-BE49-F238E27FC236}">
                  <a16:creationId xmlns:a16="http://schemas.microsoft.com/office/drawing/2014/main" id="{679EEB67-BA5F-F644-A267-F4E11A8780E6}"/>
                </a:ext>
              </a:extLst>
            </p:cNvPr>
            <p:cNvGrpSpPr/>
            <p:nvPr/>
          </p:nvGrpSpPr>
          <p:grpSpPr>
            <a:xfrm>
              <a:off x="4565650" y="1247775"/>
              <a:ext cx="2416175" cy="1471613"/>
              <a:chOff x="4565650" y="1947407"/>
              <a:chExt cx="2416175" cy="1471613"/>
            </a:xfrm>
          </p:grpSpPr>
          <p:sp>
            <p:nvSpPr>
              <p:cNvPr id="10246" name="Shape 307"/>
              <p:cNvSpPr>
                <a:spLocks noChangeArrowheads="1"/>
              </p:cNvSpPr>
              <p:nvPr/>
            </p:nvSpPr>
            <p:spPr bwMode="auto">
              <a:xfrm>
                <a:off x="4572000" y="1995033"/>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48" name="Shape 309"/>
              <p:cNvSpPr>
                <a:spLocks noChangeArrowheads="1"/>
              </p:cNvSpPr>
              <p:nvPr/>
            </p:nvSpPr>
            <p:spPr bwMode="auto">
              <a:xfrm>
                <a:off x="55880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0" name="Shape 311"/>
              <p:cNvSpPr>
                <a:spLocks noChangeArrowheads="1"/>
              </p:cNvSpPr>
              <p:nvPr/>
            </p:nvSpPr>
            <p:spPr bwMode="auto">
              <a:xfrm rot="10800000">
                <a:off x="6281737" y="2725283"/>
                <a:ext cx="255588"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1" name="Shape 312"/>
              <p:cNvSpPr>
                <a:spLocks noChangeArrowheads="1"/>
              </p:cNvSpPr>
              <p:nvPr/>
            </p:nvSpPr>
            <p:spPr bwMode="auto">
              <a:xfrm>
                <a:off x="4581979" y="1947407"/>
                <a:ext cx="630238"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0253" name="Shape 314"/>
              <p:cNvSpPr>
                <a:spLocks noChangeArrowheads="1"/>
              </p:cNvSpPr>
              <p:nvPr/>
            </p:nvSpPr>
            <p:spPr bwMode="auto">
              <a:xfrm>
                <a:off x="5410200" y="2067263"/>
                <a:ext cx="1457325" cy="1326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cxnSp>
            <p:nvCxnSpPr>
              <p:cNvPr id="10249" name="Shape 310"/>
              <p:cNvCxnSpPr>
                <a:cxnSpLocks noChangeShapeType="1"/>
              </p:cNvCxnSpPr>
              <p:nvPr/>
            </p:nvCxnSpPr>
            <p:spPr bwMode="auto">
              <a:xfrm>
                <a:off x="4565650" y="3017383"/>
                <a:ext cx="2416175" cy="0"/>
              </a:xfrm>
              <a:prstGeom prst="straightConnector1">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pic>
        <p:nvPicPr>
          <p:cNvPr id="20" name="Picture 19">
            <a:extLst>
              <a:ext uri="{FF2B5EF4-FFF2-40B4-BE49-F238E27FC236}">
                <a16:creationId xmlns:a16="http://schemas.microsoft.com/office/drawing/2014/main" id="{4B189C40-3F62-3B4D-A48C-2D4599ECD610}"/>
              </a:ext>
            </a:extLst>
          </p:cNvPr>
          <p:cNvPicPr>
            <a:picLocks noChangeAspect="1"/>
          </p:cNvPicPr>
          <p:nvPr/>
        </p:nvPicPr>
        <p:blipFill>
          <a:blip r:embed="rId2"/>
          <a:stretch>
            <a:fillRect/>
          </a:stretch>
        </p:blipFill>
        <p:spPr>
          <a:xfrm>
            <a:off x="1936750" y="3124200"/>
            <a:ext cx="8318500" cy="1295400"/>
          </a:xfrm>
          <a:prstGeom prst="rect">
            <a:avLst/>
          </a:prstGeom>
        </p:spPr>
      </p:pic>
    </p:spTree>
    <p:extLst>
      <p:ext uri="{BB962C8B-B14F-4D97-AF65-F5344CB8AC3E}">
        <p14:creationId xmlns:p14="http://schemas.microsoft.com/office/powerpoint/2010/main" val="415553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1CFD5F-2DA2-2743-8C0B-DBED63F2B80F}"/>
              </a:ext>
            </a:extLst>
          </p:cNvPr>
          <p:cNvPicPr>
            <a:picLocks noChangeAspect="1"/>
          </p:cNvPicPr>
          <p:nvPr/>
        </p:nvPicPr>
        <p:blipFill>
          <a:blip r:embed="rId2"/>
          <a:stretch>
            <a:fillRect/>
          </a:stretch>
        </p:blipFill>
        <p:spPr>
          <a:xfrm>
            <a:off x="3448674" y="0"/>
            <a:ext cx="5294652" cy="6858000"/>
          </a:xfrm>
          <a:prstGeom prst="rect">
            <a:avLst/>
          </a:prstGeom>
        </p:spPr>
      </p:pic>
      <p:sp>
        <p:nvSpPr>
          <p:cNvPr id="3" name="Rectangle 2">
            <a:extLst>
              <a:ext uri="{FF2B5EF4-FFF2-40B4-BE49-F238E27FC236}">
                <a16:creationId xmlns:a16="http://schemas.microsoft.com/office/drawing/2014/main" id="{E804DAD9-77C9-D64E-990A-9C3B8BCDE285}"/>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Tree>
    <p:extLst>
      <p:ext uri="{BB962C8B-B14F-4D97-AF65-F5344CB8AC3E}">
        <p14:creationId xmlns:p14="http://schemas.microsoft.com/office/powerpoint/2010/main" val="911964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hape 333"/>
          <p:cNvSpPr txBox="1">
            <a:spLocks noChangeArrowheads="1"/>
          </p:cNvSpPr>
          <p:nvPr/>
        </p:nvSpPr>
        <p:spPr bwMode="auto">
          <a:xfrm>
            <a:off x="1860551" y="4727448"/>
            <a:ext cx="8443913" cy="862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Conductance is calculated based on saturated thickness of cell with higher head. Thus, there will be flow from the wet cell to the dry cell.</a:t>
            </a:r>
          </a:p>
        </p:txBody>
      </p:sp>
      <p:grpSp>
        <p:nvGrpSpPr>
          <p:cNvPr id="13" name="Group 12">
            <a:extLst>
              <a:ext uri="{FF2B5EF4-FFF2-40B4-BE49-F238E27FC236}">
                <a16:creationId xmlns:a16="http://schemas.microsoft.com/office/drawing/2014/main" id="{389B6288-7947-B942-BAC9-35F9F7ECB30C}"/>
              </a:ext>
            </a:extLst>
          </p:cNvPr>
          <p:cNvGrpSpPr/>
          <p:nvPr/>
        </p:nvGrpSpPr>
        <p:grpSpPr>
          <a:xfrm>
            <a:off x="3681984" y="1371600"/>
            <a:ext cx="4819650" cy="1423988"/>
            <a:chOff x="2133600" y="1371600"/>
            <a:chExt cx="4819650" cy="1423988"/>
          </a:xfrm>
        </p:grpSpPr>
        <p:grpSp>
          <p:nvGrpSpPr>
            <p:cNvPr id="4" name="Group 3">
              <a:extLst>
                <a:ext uri="{FF2B5EF4-FFF2-40B4-BE49-F238E27FC236}">
                  <a16:creationId xmlns:a16="http://schemas.microsoft.com/office/drawing/2014/main" id="{BFE04A77-9275-1F4C-ABA5-C2266104793B}"/>
                </a:ext>
              </a:extLst>
            </p:cNvPr>
            <p:cNvGrpSpPr/>
            <p:nvPr/>
          </p:nvGrpSpPr>
          <p:grpSpPr>
            <a:xfrm>
              <a:off x="2133600" y="1371600"/>
              <a:ext cx="2409825" cy="1423988"/>
              <a:chOff x="2133600" y="2081212"/>
              <a:chExt cx="2409825" cy="1423988"/>
            </a:xfrm>
          </p:grpSpPr>
          <p:sp>
            <p:nvSpPr>
              <p:cNvPr id="11269" name="Shape 324"/>
              <p:cNvSpPr>
                <a:spLocks noChangeArrowheads="1"/>
              </p:cNvSpPr>
              <p:nvPr/>
            </p:nvSpPr>
            <p:spPr bwMode="auto">
              <a:xfrm>
                <a:off x="2133600" y="208121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1271" name="Shape 326"/>
              <p:cNvSpPr>
                <a:spLocks noChangeArrowheads="1"/>
              </p:cNvSpPr>
              <p:nvPr/>
            </p:nvSpPr>
            <p:spPr bwMode="auto">
              <a:xfrm>
                <a:off x="3247230" y="2699544"/>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7" name="Shape 332"/>
              <p:cNvSpPr>
                <a:spLocks noChangeArrowheads="1"/>
              </p:cNvSpPr>
              <p:nvPr/>
            </p:nvSpPr>
            <p:spPr bwMode="auto">
              <a:xfrm>
                <a:off x="3173635" y="2139158"/>
                <a:ext cx="1295971" cy="1344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5" name="Group 4">
              <a:extLst>
                <a:ext uri="{FF2B5EF4-FFF2-40B4-BE49-F238E27FC236}">
                  <a16:creationId xmlns:a16="http://schemas.microsoft.com/office/drawing/2014/main" id="{E187D4DD-BF1C-214F-B4F8-063D6856D66E}"/>
                </a:ext>
              </a:extLst>
            </p:cNvPr>
            <p:cNvGrpSpPr/>
            <p:nvPr/>
          </p:nvGrpSpPr>
          <p:grpSpPr>
            <a:xfrm>
              <a:off x="4543425" y="1371601"/>
              <a:ext cx="2409825" cy="1423987"/>
              <a:chOff x="4543425" y="2065338"/>
              <a:chExt cx="2409825" cy="1423987"/>
            </a:xfrm>
          </p:grpSpPr>
          <p:sp>
            <p:nvSpPr>
              <p:cNvPr id="11270" name="Shape 325"/>
              <p:cNvSpPr>
                <a:spLocks noChangeArrowheads="1"/>
              </p:cNvSpPr>
              <p:nvPr/>
            </p:nvSpPr>
            <p:spPr bwMode="auto">
              <a:xfrm>
                <a:off x="4543425" y="2065338"/>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dirty="0">
                  <a:solidFill>
                    <a:srgbClr val="FFFFFF"/>
                  </a:solidFill>
                  <a:latin typeface="Times New Roman" charset="0"/>
                  <a:cs typeface="Times New Roman" charset="0"/>
                  <a:sym typeface="Times New Roman" charset="0"/>
                </a:endParaRPr>
              </a:p>
            </p:txBody>
          </p:sp>
          <p:sp>
            <p:nvSpPr>
              <p:cNvPr id="15" name="Shape 331">
                <a:extLst>
                  <a:ext uri="{FF2B5EF4-FFF2-40B4-BE49-F238E27FC236}">
                    <a16:creationId xmlns:a16="http://schemas.microsoft.com/office/drawing/2014/main" id="{7AB67F3B-E67A-2D46-B40F-3BB9DAF56F11}"/>
                  </a:ext>
                </a:extLst>
              </p:cNvPr>
              <p:cNvSpPr>
                <a:spLocks noChangeArrowheads="1"/>
              </p:cNvSpPr>
              <p:nvPr/>
            </p:nvSpPr>
            <p:spPr bwMode="auto">
              <a:xfrm>
                <a:off x="4760118" y="2114777"/>
                <a:ext cx="21193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endParaRPr lang="en-US" sz="1800" i="1" baseline="-25000" dirty="0">
                  <a:solidFill>
                    <a:srgbClr val="000000"/>
                  </a:solidFill>
                  <a:latin typeface="Times New Roman" charset="0"/>
                  <a:cs typeface="Times New Roman" charset="0"/>
                  <a:sym typeface="Times New Roman" charset="0"/>
                </a:endParaRP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sp>
            <p:nvSpPr>
              <p:cNvPr id="11275" name="Shape 330"/>
              <p:cNvSpPr>
                <a:spLocks noChangeArrowheads="1"/>
              </p:cNvSpPr>
              <p:nvPr/>
            </p:nvSpPr>
            <p:spPr bwMode="auto">
              <a:xfrm>
                <a:off x="4572000" y="2074070"/>
                <a:ext cx="630238"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1272" name="Shape 327"/>
              <p:cNvSpPr>
                <a:spLocks noChangeArrowheads="1"/>
              </p:cNvSpPr>
              <p:nvPr/>
            </p:nvSpPr>
            <p:spPr bwMode="auto">
              <a:xfrm>
                <a:off x="5565775" y="2686050"/>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4" name="Shape 329"/>
              <p:cNvSpPr>
                <a:spLocks noChangeArrowheads="1"/>
              </p:cNvSpPr>
              <p:nvPr/>
            </p:nvSpPr>
            <p:spPr bwMode="auto">
              <a:xfrm rot="10800000">
                <a:off x="6259513" y="2795588"/>
                <a:ext cx="255587"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grpSp>
        <p:cxnSp>
          <p:nvCxnSpPr>
            <p:cNvPr id="11273" name="Shape 328"/>
            <p:cNvCxnSpPr>
              <a:cxnSpLocks noChangeShapeType="1"/>
            </p:cNvCxnSpPr>
            <p:nvPr/>
          </p:nvCxnSpPr>
          <p:spPr bwMode="auto">
            <a:xfrm>
              <a:off x="4543425" y="2378076"/>
              <a:ext cx="2409825" cy="15875"/>
            </a:xfrm>
            <a:prstGeom prst="straightConnector1">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019AF6DB-AC9F-A046-AB2E-3A2207F8A380}"/>
                </a:ext>
              </a:extLst>
            </p:cNvPr>
            <p:cNvCxnSpPr>
              <a:cxnSpLocks/>
              <a:stCxn id="11272" idx="2"/>
              <a:endCxn id="11271" idx="6"/>
            </p:cNvCxnSpPr>
            <p:nvPr/>
          </p:nvCxnSpPr>
          <p:spPr bwMode="auto">
            <a:xfrm flipH="1" flipV="1">
              <a:off x="3429793" y="2081214"/>
              <a:ext cx="2135982" cy="238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14" name="Picture 13">
            <a:extLst>
              <a:ext uri="{FF2B5EF4-FFF2-40B4-BE49-F238E27FC236}">
                <a16:creationId xmlns:a16="http://schemas.microsoft.com/office/drawing/2014/main" id="{AEBD6749-5504-4740-845F-437F0CD7F15B}"/>
              </a:ext>
            </a:extLst>
          </p:cNvPr>
          <p:cNvPicPr>
            <a:picLocks noChangeAspect="1"/>
          </p:cNvPicPr>
          <p:nvPr/>
        </p:nvPicPr>
        <p:blipFill>
          <a:blip r:embed="rId2"/>
          <a:stretch>
            <a:fillRect/>
          </a:stretch>
        </p:blipFill>
        <p:spPr>
          <a:xfrm>
            <a:off x="2171700" y="3127248"/>
            <a:ext cx="7848600" cy="1295400"/>
          </a:xfrm>
          <a:prstGeom prst="rect">
            <a:avLst/>
          </a:prstGeom>
        </p:spPr>
      </p:pic>
      <p:sp>
        <p:nvSpPr>
          <p:cNvPr id="21" name="Title 1">
            <a:extLst>
              <a:ext uri="{FF2B5EF4-FFF2-40B4-BE49-F238E27FC236}">
                <a16:creationId xmlns:a16="http://schemas.microsoft.com/office/drawing/2014/main" id="{54BEEE52-6618-C045-980D-FD86DD0200FF}"/>
              </a:ext>
            </a:extLst>
          </p:cNvPr>
          <p:cNvSpPr>
            <a:spLocks noGrp="1"/>
          </p:cNvSpPr>
          <p:nvPr>
            <p:ph type="title"/>
          </p:nvPr>
        </p:nvSpPr>
        <p:spPr>
          <a:xfrm>
            <a:off x="508000" y="152400"/>
            <a:ext cx="11074400" cy="1143000"/>
          </a:xfrm>
        </p:spPr>
        <p:txBody>
          <a:bodyPr/>
          <a:lstStyle/>
          <a:p>
            <a:pPr>
              <a:defRPr/>
            </a:pPr>
            <a:r>
              <a:rPr lang="en-US" dirty="0"/>
              <a:t>Newton-Raphson Formulation</a:t>
            </a:r>
          </a:p>
        </p:txBody>
      </p:sp>
    </p:spTree>
    <p:extLst>
      <p:ext uri="{BB962C8B-B14F-4D97-AF65-F5344CB8AC3E}">
        <p14:creationId xmlns:p14="http://schemas.microsoft.com/office/powerpoint/2010/main" val="2254618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Since cells remain active, simulated heads can be less than the cell bottom.</a:t>
            </a:r>
            <a:endParaRPr lang="en-US" sz="2400" dirty="0">
              <a:solidFill>
                <a:srgbClr val="FFFFFF"/>
              </a:solidFill>
              <a:latin typeface="+mn-lt"/>
              <a:cs typeface="Times New Roman" panose="02020603050405020304" pitchFamily="18" charset="0"/>
            </a:endParaRPr>
          </a:p>
        </p:txBody>
      </p:sp>
      <p:grpSp>
        <p:nvGrpSpPr>
          <p:cNvPr id="11" name="Group 10">
            <a:extLst>
              <a:ext uri="{FF2B5EF4-FFF2-40B4-BE49-F238E27FC236}">
                <a16:creationId xmlns:a16="http://schemas.microsoft.com/office/drawing/2014/main" id="{D04EBC2D-BA7E-8E46-9601-B2AB2AFBDE91}"/>
              </a:ext>
            </a:extLst>
          </p:cNvPr>
          <p:cNvGrpSpPr/>
          <p:nvPr/>
        </p:nvGrpSpPr>
        <p:grpSpPr>
          <a:xfrm>
            <a:off x="2057400" y="2057400"/>
            <a:ext cx="8077200" cy="4114800"/>
            <a:chOff x="533400" y="2057400"/>
            <a:chExt cx="8077200" cy="4114800"/>
          </a:xfrm>
        </p:grpSpPr>
        <p:pic>
          <p:nvPicPr>
            <p:cNvPr id="8" name="Picture 7">
              <a:extLst>
                <a:ext uri="{FF2B5EF4-FFF2-40B4-BE49-F238E27FC236}">
                  <a16:creationId xmlns:a16="http://schemas.microsoft.com/office/drawing/2014/main" id="{54A9E2B0-0209-BA4C-8485-7E0CF80F03BC}"/>
                </a:ext>
              </a:extLst>
            </p:cNvPr>
            <p:cNvPicPr>
              <a:picLocks noChangeAspect="1"/>
            </p:cNvPicPr>
            <p:nvPr/>
          </p:nvPicPr>
          <p:blipFill>
            <a:blip r:embed="rId2"/>
            <a:stretch>
              <a:fillRect/>
            </a:stretch>
          </p:blipFill>
          <p:spPr>
            <a:xfrm>
              <a:off x="533400" y="3098800"/>
              <a:ext cx="3403600" cy="2032000"/>
            </a:xfrm>
            <a:prstGeom prst="rect">
              <a:avLst/>
            </a:prstGeom>
          </p:spPr>
        </p:pic>
        <p:pic>
          <p:nvPicPr>
            <p:cNvPr id="10" name="Picture 9">
              <a:extLst>
                <a:ext uri="{FF2B5EF4-FFF2-40B4-BE49-F238E27FC236}">
                  <a16:creationId xmlns:a16="http://schemas.microsoft.com/office/drawing/2014/main" id="{A46944CB-5C74-E34D-A7AB-387DDCBB5A5C}"/>
                </a:ext>
              </a:extLst>
            </p:cNvPr>
            <p:cNvPicPr>
              <a:picLocks noChangeAspect="1"/>
            </p:cNvPicPr>
            <p:nvPr/>
          </p:nvPicPr>
          <p:blipFill>
            <a:blip r:embed="rId3"/>
            <a:stretch>
              <a:fillRect/>
            </a:stretch>
          </p:blipFill>
          <p:spPr>
            <a:xfrm>
              <a:off x="4495800" y="2057400"/>
              <a:ext cx="4114800" cy="4114800"/>
            </a:xfrm>
            <a:prstGeom prst="rect">
              <a:avLst/>
            </a:prstGeom>
            <a:solidFill>
              <a:schemeClr val="bg1"/>
            </a:solidFill>
          </p:spPr>
        </p:pic>
      </p:grpSp>
    </p:spTree>
    <p:extLst>
      <p:ext uri="{BB962C8B-B14F-4D97-AF65-F5344CB8AC3E}">
        <p14:creationId xmlns:p14="http://schemas.microsoft.com/office/powerpoint/2010/main" val="1880906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pic>
        <p:nvPicPr>
          <p:cNvPr id="5" name="Picture 4"/>
          <p:cNvPicPr>
            <a:picLocks noChangeAspect="1"/>
          </p:cNvPicPr>
          <p:nvPr/>
        </p:nvPicPr>
        <p:blipFill>
          <a:blip r:embed="rId2"/>
          <a:stretch>
            <a:fillRect/>
          </a:stretch>
        </p:blipFill>
        <p:spPr>
          <a:xfrm>
            <a:off x="2057400" y="2985970"/>
            <a:ext cx="8077200" cy="2729031"/>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00" y="1993900"/>
            <a:ext cx="5664200" cy="596900"/>
          </a:xfrm>
          <a:prstGeom prst="rect">
            <a:avLst/>
          </a:prstGeom>
        </p:spPr>
      </p:pic>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Under-relaxation for Newton Solutions</a:t>
            </a:r>
            <a:endParaRPr lang="en-US" sz="2400" dirty="0">
              <a:solidFill>
                <a:srgbClr val="FFFFFF"/>
              </a:solidFill>
              <a:latin typeface="+mn-lt"/>
              <a:cs typeface="Times New Roman" panose="02020603050405020304" pitchFamily="18" charset="0"/>
            </a:endParaRPr>
          </a:p>
        </p:txBody>
      </p:sp>
    </p:spTree>
    <p:extLst>
      <p:ext uri="{BB962C8B-B14F-4D97-AF65-F5344CB8AC3E}">
        <p14:creationId xmlns:p14="http://schemas.microsoft.com/office/powerpoint/2010/main" val="3633799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3" name="Content Placeholder 2"/>
          <p:cNvSpPr>
            <a:spLocks noGrp="1"/>
          </p:cNvSpPr>
          <p:nvPr>
            <p:ph idx="1"/>
          </p:nvPr>
        </p:nvSpPr>
        <p:spPr>
          <a:xfrm>
            <a:off x="609602" y="1255777"/>
            <a:ext cx="10968567" cy="4982839"/>
          </a:xfrm>
        </p:spPr>
        <p:txBody>
          <a:bodyPr/>
          <a:lstStyle/>
          <a:p>
            <a:pPr marL="0" indent="0">
              <a:buNone/>
              <a:defRPr/>
            </a:pPr>
            <a:r>
              <a:rPr lang="en-US" dirty="0"/>
              <a:t>Once Newton-Raphson is enabled in the GWF name file Newton-Raphson is also used for GWF terms formulated by</a:t>
            </a:r>
          </a:p>
          <a:p>
            <a:pPr marL="696896">
              <a:defRPr/>
            </a:pPr>
            <a:r>
              <a:rPr lang="en-US" sz="2600" dirty="0"/>
              <a:t>Storage Package</a:t>
            </a:r>
          </a:p>
          <a:p>
            <a:pPr marL="696896">
              <a:defRPr/>
            </a:pPr>
            <a:r>
              <a:rPr lang="en-US" sz="2600" dirty="0"/>
              <a:t>Well Package (auto flow reduce)</a:t>
            </a:r>
          </a:p>
          <a:p>
            <a:pPr marL="696896">
              <a:defRPr/>
            </a:pPr>
            <a:r>
              <a:rPr lang="en-US" sz="2600" dirty="0"/>
              <a:t>Lake Package*</a:t>
            </a:r>
          </a:p>
          <a:p>
            <a:pPr marL="696896">
              <a:defRPr/>
            </a:pPr>
            <a:r>
              <a:rPr lang="en-US" sz="2600" dirty="0"/>
              <a:t>Multi-aquifer Well Package</a:t>
            </a:r>
          </a:p>
          <a:p>
            <a:pPr marL="696896">
              <a:defRPr/>
            </a:pPr>
            <a:r>
              <a:rPr lang="en-US" sz="2600" dirty="0" err="1"/>
              <a:t>Streamflow</a:t>
            </a:r>
            <a:r>
              <a:rPr lang="en-US" sz="2600" dirty="0"/>
              <a:t> Routing Package*</a:t>
            </a:r>
          </a:p>
          <a:p>
            <a:pPr marL="696896">
              <a:defRPr/>
            </a:pPr>
            <a:r>
              <a:rPr lang="en-US" sz="2600" dirty="0"/>
              <a:t>Unsaturated Zone Flow Package*</a:t>
            </a:r>
          </a:p>
          <a:p>
            <a:pPr marL="1588" indent="0">
              <a:spcBef>
                <a:spcPts val="1080"/>
              </a:spcBef>
              <a:buNone/>
              <a:defRPr/>
            </a:pPr>
            <a:r>
              <a:rPr lang="en-US" sz="1800" dirty="0"/>
              <a:t>* Stress package continuity equation also solved using Newton-</a:t>
            </a:r>
            <a:r>
              <a:rPr lang="en-US" sz="1800" dirty="0" err="1"/>
              <a:t>Raphson</a:t>
            </a:r>
            <a:endParaRPr lang="en-US" sz="1800" dirty="0"/>
          </a:p>
          <a:p>
            <a:pPr>
              <a:defRPr/>
            </a:pPr>
            <a:endParaRPr lang="en-US" dirty="0"/>
          </a:p>
          <a:p>
            <a:pPr>
              <a:defRPr/>
            </a:pPr>
            <a:endParaRPr lang="en-US" dirty="0"/>
          </a:p>
        </p:txBody>
      </p:sp>
    </p:spTree>
    <p:extLst>
      <p:ext uri="{BB962C8B-B14F-4D97-AF65-F5344CB8AC3E}">
        <p14:creationId xmlns:p14="http://schemas.microsoft.com/office/powerpoint/2010/main" val="3328806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a:t>
            </a:r>
            <a:r>
              <a:rPr lang="en-US" dirty="0" err="1"/>
              <a:t>Raphson</a:t>
            </a:r>
            <a:r>
              <a:rPr lang="en-US" dirty="0"/>
              <a:t> Formulation</a:t>
            </a:r>
          </a:p>
        </p:txBody>
      </p:sp>
      <p:sp>
        <p:nvSpPr>
          <p:cNvPr id="3" name="Content Placeholder 2"/>
          <p:cNvSpPr>
            <a:spLocks noGrp="1"/>
          </p:cNvSpPr>
          <p:nvPr>
            <p:ph idx="1"/>
          </p:nvPr>
        </p:nvSpPr>
        <p:spPr>
          <a:xfrm>
            <a:off x="609600" y="1255776"/>
            <a:ext cx="10972800" cy="4219275"/>
          </a:xfrm>
        </p:spPr>
        <p:txBody>
          <a:bodyPr/>
          <a:lstStyle/>
          <a:p>
            <a:pPr>
              <a:defRPr/>
            </a:pPr>
            <a:r>
              <a:rPr lang="en-US" dirty="0"/>
              <a:t>Newton-</a:t>
            </a:r>
            <a:r>
              <a:rPr lang="en-US" dirty="0" err="1"/>
              <a:t>Raphson</a:t>
            </a:r>
            <a:r>
              <a:rPr lang="en-US" dirty="0"/>
              <a:t> formulation is more robust than Picard for strongly non-linear problems.</a:t>
            </a:r>
          </a:p>
          <a:p>
            <a:pPr>
              <a:defRPr/>
            </a:pPr>
            <a:r>
              <a:rPr lang="en-US" dirty="0"/>
              <a:t>Newton-</a:t>
            </a:r>
            <a:r>
              <a:rPr lang="en-US" dirty="0" err="1"/>
              <a:t>Raphson</a:t>
            </a:r>
            <a:r>
              <a:rPr lang="en-US" dirty="0"/>
              <a:t> formulation results in a asymmetric matrix.</a:t>
            </a:r>
          </a:p>
          <a:p>
            <a:pPr>
              <a:defRPr/>
            </a:pPr>
            <a:r>
              <a:rPr lang="en-US" dirty="0"/>
              <a:t>Asymmetric matrix requires different linear accelerators, line search methods, and under-relaxation methods</a:t>
            </a:r>
          </a:p>
        </p:txBody>
      </p:sp>
    </p:spTree>
    <p:extLst>
      <p:ext uri="{BB962C8B-B14F-4D97-AF65-F5344CB8AC3E}">
        <p14:creationId xmlns:p14="http://schemas.microsoft.com/office/powerpoint/2010/main" val="1280841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cs typeface="+mj-cs"/>
              </a:rPr>
              <a:t>Iterative Model Solution (IMS6) Package</a:t>
            </a:r>
          </a:p>
        </p:txBody>
      </p:sp>
      <p:sp>
        <p:nvSpPr>
          <p:cNvPr id="3" name="Content Placeholder 2"/>
          <p:cNvSpPr>
            <a:spLocks noGrp="1"/>
          </p:cNvSpPr>
          <p:nvPr>
            <p:ph idx="1"/>
          </p:nvPr>
        </p:nvSpPr>
        <p:spPr>
          <a:xfrm>
            <a:off x="609602" y="1258491"/>
            <a:ext cx="10968567" cy="4900487"/>
          </a:xfrm>
        </p:spPr>
        <p:txBody>
          <a:bodyPr/>
          <a:lstStyle/>
          <a:p>
            <a:pPr marL="0" indent="0">
              <a:spcBef>
                <a:spcPts val="800"/>
              </a:spcBef>
              <a:buNone/>
              <a:defRPr/>
            </a:pPr>
            <a:r>
              <a:rPr lang="en-US" sz="3200" dirty="0">
                <a:cs typeface="+mn-cs"/>
              </a:rPr>
              <a:t>Nonlinear methods</a:t>
            </a:r>
          </a:p>
          <a:p>
            <a:pPr>
              <a:spcBef>
                <a:spcPts val="800"/>
              </a:spcBef>
              <a:defRPr/>
            </a:pPr>
            <a:r>
              <a:rPr lang="en-US" sz="3200" dirty="0">
                <a:cs typeface="+mn-cs"/>
              </a:rPr>
              <a:t>Backtracking</a:t>
            </a:r>
          </a:p>
          <a:p>
            <a:pPr>
              <a:spcBef>
                <a:spcPts val="800"/>
              </a:spcBef>
              <a:defRPr/>
            </a:pPr>
            <a:r>
              <a:rPr lang="en-US" sz="3200" dirty="0">
                <a:cs typeface="+mn-cs"/>
              </a:rPr>
              <a:t>Under-relaxation Methods</a:t>
            </a:r>
          </a:p>
          <a:p>
            <a:pPr lvl="1">
              <a:spcBef>
                <a:spcPts val="800"/>
              </a:spcBef>
              <a:defRPr/>
            </a:pPr>
            <a:r>
              <a:rPr lang="en-US" sz="2667" dirty="0"/>
              <a:t>Simple (equivalent to MODFLOW-2005 PCG package under-relaxation)</a:t>
            </a:r>
          </a:p>
          <a:p>
            <a:pPr lvl="1">
              <a:spcBef>
                <a:spcPts val="800"/>
              </a:spcBef>
              <a:defRPr/>
            </a:pPr>
            <a:r>
              <a:rPr lang="en-US" sz="2667" dirty="0"/>
              <a:t>Cooley</a:t>
            </a:r>
          </a:p>
          <a:p>
            <a:pPr lvl="1">
              <a:spcBef>
                <a:spcPts val="800"/>
              </a:spcBef>
              <a:defRPr/>
            </a:pPr>
            <a:r>
              <a:rPr lang="en-US" sz="2667" dirty="0"/>
              <a:t>Delta-Bar-Delta</a:t>
            </a:r>
          </a:p>
          <a:p>
            <a:pPr>
              <a:spcBef>
                <a:spcPts val="800"/>
              </a:spcBef>
              <a:defRPr/>
            </a:pPr>
            <a:r>
              <a:rPr lang="en-US" sz="3200" dirty="0"/>
              <a:t>Pseudo-Transient Continuation for steady-state Newton-</a:t>
            </a:r>
            <a:r>
              <a:rPr lang="en-US" sz="3200" dirty="0" err="1"/>
              <a:t>Raphson</a:t>
            </a:r>
            <a:r>
              <a:rPr lang="en-US" sz="3200" dirty="0"/>
              <a:t> problems</a:t>
            </a:r>
          </a:p>
        </p:txBody>
      </p:sp>
    </p:spTree>
    <p:extLst>
      <p:ext uri="{BB962C8B-B14F-4D97-AF65-F5344CB8AC3E}">
        <p14:creationId xmlns:p14="http://schemas.microsoft.com/office/powerpoint/2010/main" val="3083046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2667001" y="6206341"/>
            <a:ext cx="6858000" cy="400110"/>
          </a:xfrm>
          <a:prstGeom prst="rect">
            <a:avLst/>
          </a:prstGeom>
          <a:noFill/>
        </p:spPr>
        <p:txBody>
          <a:bodyPr wrap="square" rtlCol="0">
            <a:spAutoFit/>
          </a:bodyPr>
          <a:lstStyle/>
          <a:p>
            <a:pPr marL="228594" indent="-228594"/>
            <a:r>
              <a:rPr lang="en-US" sz="1000" dirty="0" err="1">
                <a:solidFill>
                  <a:schemeClr val="bg1"/>
                </a:solidFill>
              </a:rPr>
              <a:t>Zaidel</a:t>
            </a:r>
            <a:r>
              <a:rPr lang="en-US" sz="1000" dirty="0">
                <a:solidFill>
                  <a:schemeClr val="bg1"/>
                </a:solidFill>
              </a:rPr>
              <a:t>, Jacob, 2013, Discontinuous steady-state analytical solutions of the </a:t>
            </a:r>
            <a:r>
              <a:rPr lang="en-US" sz="1000" dirty="0" err="1">
                <a:solidFill>
                  <a:schemeClr val="bg1"/>
                </a:solidFill>
              </a:rPr>
              <a:t>Boussinesq</a:t>
            </a:r>
            <a:r>
              <a:rPr lang="en-US" sz="1000" dirty="0">
                <a:solidFill>
                  <a:schemeClr val="bg1"/>
                </a:solidFill>
              </a:rPr>
              <a:t> equation and their numerical representation by MODFLOW: Groundwater, v. 51, p. 952–959. </a:t>
            </a:r>
            <a:r>
              <a:rPr lang="en-US" sz="1000" dirty="0" err="1">
                <a:solidFill>
                  <a:schemeClr val="bg1"/>
                </a:solidFill>
              </a:rPr>
              <a:t>doi</a:t>
            </a:r>
            <a:r>
              <a:rPr lang="en-US" sz="1000" dirty="0">
                <a:solidFill>
                  <a:schemeClr val="bg1"/>
                </a:solidFill>
              </a:rPr>
              <a:t>: 10.1111/gwat.12019</a:t>
            </a:r>
            <a:r>
              <a:rPr lang="hr-HR" sz="1000" dirty="0">
                <a:solidFill>
                  <a:schemeClr val="bg1"/>
                </a:solidFill>
              </a:rPr>
              <a:t>.</a:t>
            </a:r>
            <a:endParaRPr lang="en-US" sz="1000" dirty="0">
              <a:solidFill>
                <a:schemeClr val="bg1"/>
              </a:solidFill>
            </a:endParaRPr>
          </a:p>
        </p:txBody>
      </p:sp>
      <p:pic>
        <p:nvPicPr>
          <p:cNvPr id="9" name="Picture 8" descr="Zai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367641"/>
            <a:ext cx="6858000" cy="4800600"/>
          </a:xfrm>
          <a:prstGeom prst="rect">
            <a:avLst/>
          </a:prstGeom>
        </p:spPr>
      </p:pic>
    </p:spTree>
    <p:extLst>
      <p:ext uri="{BB962C8B-B14F-4D97-AF65-F5344CB8AC3E}">
        <p14:creationId xmlns:p14="http://schemas.microsoft.com/office/powerpoint/2010/main" val="1025648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3124201" y="6002357"/>
            <a:ext cx="5943600" cy="553998"/>
          </a:xfrm>
          <a:prstGeom prst="rect">
            <a:avLst/>
          </a:prstGeom>
          <a:noFill/>
        </p:spPr>
        <p:txBody>
          <a:bodyPr wrap="square" rtlCol="0">
            <a:spAutoFit/>
          </a:bodyPr>
          <a:lstStyle/>
          <a:p>
            <a:pPr marL="228594" indent="-228594"/>
            <a:r>
              <a:rPr lang="en-US" sz="1000" dirty="0">
                <a:solidFill>
                  <a:schemeClr val="bg1"/>
                </a:solidFill>
              </a:rPr>
              <a:t>Keating, Elizabeth, and </a:t>
            </a:r>
            <a:r>
              <a:rPr lang="en-US" sz="1000" dirty="0" err="1">
                <a:solidFill>
                  <a:schemeClr val="bg1"/>
                </a:solidFill>
              </a:rPr>
              <a:t>Zyvoloski</a:t>
            </a:r>
            <a:r>
              <a:rPr lang="en-US" sz="1000" dirty="0">
                <a:solidFill>
                  <a:schemeClr val="bg1"/>
                </a:solidFill>
              </a:rPr>
              <a:t>, George, 2009, A stable and efficient numerical algorithm for unconfined aquifer analysis: Ground Water, v. 47, no. 4, p. 569–579, accessed June 27, 2017, at </a:t>
            </a:r>
            <a:r>
              <a:rPr lang="hr-HR" sz="1000" dirty="0">
                <a:solidFill>
                  <a:schemeClr val="bg1"/>
                </a:solidFill>
                <a:hlinkClick r:id="rId2"/>
              </a:rPr>
              <a:t>https://doi.org/10.1111/ j.1745-6584.2009.00555.x</a:t>
            </a:r>
            <a:r>
              <a:rPr lang="hr-HR" sz="1000" dirty="0">
                <a:solidFill>
                  <a:schemeClr val="bg1"/>
                </a:solidFill>
              </a:rPr>
              <a:t>.</a:t>
            </a:r>
            <a:endParaRPr lang="en-US" sz="1000" dirty="0">
              <a:solidFill>
                <a:schemeClr val="bg1"/>
              </a:solidFill>
            </a:endParaRPr>
          </a:p>
        </p:txBody>
      </p:sp>
      <p:pic>
        <p:nvPicPr>
          <p:cNvPr id="6" name="Picture 5" descr="ex04-04_probl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277957"/>
            <a:ext cx="5943600" cy="2286000"/>
          </a:xfrm>
          <a:prstGeom prst="rect">
            <a:avLst/>
          </a:prstGeom>
          <a:solidFill>
            <a:schemeClr val="bg1"/>
          </a:solidFill>
        </p:spPr>
      </p:pic>
      <p:pic>
        <p:nvPicPr>
          <p:cNvPr id="7" name="Picture 6" descr="ex04-04_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640157"/>
            <a:ext cx="5943600" cy="2286000"/>
          </a:xfrm>
          <a:prstGeom prst="rect">
            <a:avLst/>
          </a:prstGeom>
          <a:solidFill>
            <a:schemeClr val="bg1"/>
          </a:solidFill>
        </p:spPr>
      </p:pic>
    </p:spTree>
    <p:extLst>
      <p:ext uri="{BB962C8B-B14F-4D97-AF65-F5344CB8AC3E}">
        <p14:creationId xmlns:p14="http://schemas.microsoft.com/office/powerpoint/2010/main" val="2172716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4644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(STO) Package</a:t>
            </a:r>
          </a:p>
        </p:txBody>
      </p:sp>
      <p:sp>
        <p:nvSpPr>
          <p:cNvPr id="5" name="Content Placeholder 4"/>
          <p:cNvSpPr>
            <a:spLocks noGrp="1"/>
          </p:cNvSpPr>
          <p:nvPr>
            <p:ph idx="1"/>
          </p:nvPr>
        </p:nvSpPr>
        <p:spPr>
          <a:xfrm>
            <a:off x="1981200" y="1677989"/>
            <a:ext cx="8229600" cy="1308563"/>
          </a:xfrm>
        </p:spPr>
        <p:txBody>
          <a:bodyPr/>
          <a:lstStyle/>
          <a:p>
            <a:r>
              <a:rPr lang="en-US" sz="2400" dirty="0"/>
              <a:t>Steady state if STO Package not specified for a simulation</a:t>
            </a:r>
          </a:p>
          <a:p>
            <a:r>
              <a:rPr lang="en-US" sz="2400" dirty="0"/>
              <a:t>Cells are treated as confined or convertible (ICONVERT)</a:t>
            </a:r>
          </a:p>
          <a:p>
            <a:r>
              <a:rPr lang="en-US" sz="2400" dirty="0"/>
              <a:t>Aquifer storage properties (SS and SY) are specified</a:t>
            </a:r>
          </a:p>
          <a:p>
            <a:r>
              <a:rPr lang="en-US" sz="2400" dirty="0"/>
              <a:t>Individual stress periods are marked as steady state or transient</a:t>
            </a:r>
          </a:p>
        </p:txBody>
      </p:sp>
      <p:pic>
        <p:nvPicPr>
          <p:cNvPr id="7" name="Picture 6">
            <a:extLst>
              <a:ext uri="{FF2B5EF4-FFF2-40B4-BE49-F238E27FC236}">
                <a16:creationId xmlns:a16="http://schemas.microsoft.com/office/drawing/2014/main" id="{A87A2F92-0538-8247-8AED-1D4810F068E1}"/>
              </a:ext>
            </a:extLst>
          </p:cNvPr>
          <p:cNvPicPr>
            <a:picLocks noChangeAspect="1"/>
          </p:cNvPicPr>
          <p:nvPr/>
        </p:nvPicPr>
        <p:blipFill>
          <a:blip r:embed="rId2"/>
          <a:stretch>
            <a:fillRect/>
          </a:stretch>
        </p:blipFill>
        <p:spPr>
          <a:xfrm>
            <a:off x="4572001" y="5775486"/>
            <a:ext cx="3877949" cy="364884"/>
          </a:xfrm>
          <a:prstGeom prst="rect">
            <a:avLst/>
          </a:prstGeom>
        </p:spPr>
      </p:pic>
      <p:pic>
        <p:nvPicPr>
          <p:cNvPr id="8" name="Picture 7">
            <a:extLst>
              <a:ext uri="{FF2B5EF4-FFF2-40B4-BE49-F238E27FC236}">
                <a16:creationId xmlns:a16="http://schemas.microsoft.com/office/drawing/2014/main" id="{0E875D27-82C0-C747-81FD-08B7F1AA44F2}"/>
              </a:ext>
            </a:extLst>
          </p:cNvPr>
          <p:cNvPicPr>
            <a:picLocks noChangeAspect="1"/>
          </p:cNvPicPr>
          <p:nvPr/>
        </p:nvPicPr>
        <p:blipFill>
          <a:blip r:embed="rId3"/>
          <a:stretch>
            <a:fillRect/>
          </a:stretch>
        </p:blipFill>
        <p:spPr>
          <a:xfrm>
            <a:off x="4563749" y="5182472"/>
            <a:ext cx="3525408" cy="401038"/>
          </a:xfrm>
          <a:prstGeom prst="rect">
            <a:avLst/>
          </a:prstGeom>
        </p:spPr>
      </p:pic>
      <p:pic>
        <p:nvPicPr>
          <p:cNvPr id="9" name="Picture 8">
            <a:extLst>
              <a:ext uri="{FF2B5EF4-FFF2-40B4-BE49-F238E27FC236}">
                <a16:creationId xmlns:a16="http://schemas.microsoft.com/office/drawing/2014/main" id="{7387125F-97F4-1240-A834-87D47652E1CA}"/>
              </a:ext>
            </a:extLst>
          </p:cNvPr>
          <p:cNvPicPr>
            <a:picLocks noChangeAspect="1"/>
          </p:cNvPicPr>
          <p:nvPr/>
        </p:nvPicPr>
        <p:blipFill>
          <a:blip r:embed="rId4"/>
          <a:stretch>
            <a:fillRect/>
          </a:stretch>
        </p:blipFill>
        <p:spPr>
          <a:xfrm>
            <a:off x="4868549" y="4496672"/>
            <a:ext cx="3024718" cy="410294"/>
          </a:xfrm>
          <a:prstGeom prst="rect">
            <a:avLst/>
          </a:prstGeom>
        </p:spPr>
      </p:pic>
    </p:spTree>
    <p:extLst>
      <p:ext uri="{BB962C8B-B14F-4D97-AF65-F5344CB8AC3E}">
        <p14:creationId xmlns:p14="http://schemas.microsoft.com/office/powerpoint/2010/main" val="57352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1EDE106-DAA1-D94B-B932-B8CD768617C5}"/>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5" name="Title 4">
            <a:extLst>
              <a:ext uri="{FF2B5EF4-FFF2-40B4-BE49-F238E27FC236}">
                <a16:creationId xmlns:a16="http://schemas.microsoft.com/office/drawing/2014/main" id="{42B96F9B-FBBE-9146-B00D-6D4343CDD0ED}"/>
              </a:ext>
            </a:extLst>
          </p:cNvPr>
          <p:cNvSpPr>
            <a:spLocks noGrp="1"/>
          </p:cNvSpPr>
          <p:nvPr>
            <p:ph type="title"/>
          </p:nvPr>
        </p:nvSpPr>
        <p:spPr/>
        <p:txBody>
          <a:bodyPr/>
          <a:lstStyle/>
          <a:p>
            <a:r>
              <a:rPr lang="en-US" dirty="0"/>
              <a:t>MODFLOW Philosophy</a:t>
            </a:r>
          </a:p>
        </p:txBody>
      </p:sp>
    </p:spTree>
    <p:extLst>
      <p:ext uri="{BB962C8B-B14F-4D97-AF65-F5344CB8AC3E}">
        <p14:creationId xmlns:p14="http://schemas.microsoft.com/office/powerpoint/2010/main" val="17047079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612F1-3AD9-0B42-B0B2-218B213834CE}"/>
              </a:ext>
            </a:extLst>
          </p:cNvPr>
          <p:cNvSpPr>
            <a:spLocks noGrp="1"/>
          </p:cNvSpPr>
          <p:nvPr>
            <p:ph type="title"/>
          </p:nvPr>
        </p:nvSpPr>
        <p:spPr/>
        <p:txBody>
          <a:bodyPr/>
          <a:lstStyle/>
          <a:p>
            <a:r>
              <a:rPr lang="en-US" dirty="0"/>
              <a:t>Skeletal Storage, Compaction and Subsidence (</a:t>
            </a:r>
            <a:r>
              <a:rPr lang="en-US" dirty="0" err="1"/>
              <a:t>Csub</a:t>
            </a:r>
            <a:r>
              <a:rPr lang="en-US" dirty="0"/>
              <a:t>) Package</a:t>
            </a:r>
          </a:p>
        </p:txBody>
      </p:sp>
      <p:sp>
        <p:nvSpPr>
          <p:cNvPr id="5" name="Text Placeholder 4">
            <a:extLst>
              <a:ext uri="{FF2B5EF4-FFF2-40B4-BE49-F238E27FC236}">
                <a16:creationId xmlns:a16="http://schemas.microsoft.com/office/drawing/2014/main" id="{18D387FB-FE38-5C4F-9C5B-F0DAA11943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18071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1902-3E5F-AC4D-9014-A1DF7CAE915F}"/>
              </a:ext>
            </a:extLst>
          </p:cNvPr>
          <p:cNvSpPr>
            <a:spLocks noGrp="1"/>
          </p:cNvSpPr>
          <p:nvPr>
            <p:ph type="title"/>
          </p:nvPr>
        </p:nvSpPr>
        <p:spPr/>
        <p:txBody>
          <a:bodyPr/>
          <a:lstStyle/>
          <a:p>
            <a:r>
              <a:rPr lang="en-US" dirty="0"/>
              <a:t>Previous subsidence package versions</a:t>
            </a:r>
          </a:p>
        </p:txBody>
      </p:sp>
      <p:grpSp>
        <p:nvGrpSpPr>
          <p:cNvPr id="13" name="Group 12">
            <a:extLst>
              <a:ext uri="{FF2B5EF4-FFF2-40B4-BE49-F238E27FC236}">
                <a16:creationId xmlns:a16="http://schemas.microsoft.com/office/drawing/2014/main" id="{0E07AFDA-87D4-2B4F-88CE-0C937BF6C22A}"/>
              </a:ext>
            </a:extLst>
          </p:cNvPr>
          <p:cNvGrpSpPr/>
          <p:nvPr/>
        </p:nvGrpSpPr>
        <p:grpSpPr>
          <a:xfrm>
            <a:off x="509950" y="1491905"/>
            <a:ext cx="11211653" cy="4405513"/>
            <a:chOff x="382462" y="1118928"/>
            <a:chExt cx="8408740" cy="3304135"/>
          </a:xfrm>
        </p:grpSpPr>
        <p:pic>
          <p:nvPicPr>
            <p:cNvPr id="5" name="Picture 4">
              <a:extLst>
                <a:ext uri="{FF2B5EF4-FFF2-40B4-BE49-F238E27FC236}">
                  <a16:creationId xmlns:a16="http://schemas.microsoft.com/office/drawing/2014/main" id="{02ABAEF1-CFB5-3E4D-A79F-1C8EA03A1617}"/>
                </a:ext>
              </a:extLst>
            </p:cNvPr>
            <p:cNvPicPr>
              <a:picLocks noChangeAspect="1"/>
            </p:cNvPicPr>
            <p:nvPr/>
          </p:nvPicPr>
          <p:blipFill>
            <a:blip r:embed="rId2"/>
            <a:stretch>
              <a:fillRect/>
            </a:stretch>
          </p:blipFill>
          <p:spPr>
            <a:xfrm>
              <a:off x="3307395" y="1118929"/>
              <a:ext cx="2558157" cy="3304134"/>
            </a:xfrm>
            <a:prstGeom prst="rect">
              <a:avLst/>
            </a:prstGeom>
            <a:ln w="25400">
              <a:solidFill>
                <a:srgbClr val="FF0000"/>
              </a:solidFill>
            </a:ln>
          </p:spPr>
        </p:pic>
        <p:pic>
          <p:nvPicPr>
            <p:cNvPr id="6" name="Picture 5">
              <a:extLst>
                <a:ext uri="{FF2B5EF4-FFF2-40B4-BE49-F238E27FC236}">
                  <a16:creationId xmlns:a16="http://schemas.microsoft.com/office/drawing/2014/main" id="{330D9CD4-6C3C-4C48-BB7A-3AC14AA3AFBA}"/>
                </a:ext>
              </a:extLst>
            </p:cNvPr>
            <p:cNvPicPr>
              <a:picLocks noChangeAspect="1"/>
            </p:cNvPicPr>
            <p:nvPr/>
          </p:nvPicPr>
          <p:blipFill>
            <a:blip r:embed="rId3"/>
            <a:stretch>
              <a:fillRect/>
            </a:stretch>
          </p:blipFill>
          <p:spPr>
            <a:xfrm>
              <a:off x="6231045" y="1118928"/>
              <a:ext cx="2560157" cy="3304134"/>
            </a:xfrm>
            <a:prstGeom prst="rect">
              <a:avLst/>
            </a:prstGeom>
            <a:ln w="25400">
              <a:solidFill>
                <a:srgbClr val="FF0000"/>
              </a:solidFill>
            </a:ln>
          </p:spPr>
        </p:pic>
        <p:pic>
          <p:nvPicPr>
            <p:cNvPr id="12" name="Picture 11">
              <a:extLst>
                <a:ext uri="{FF2B5EF4-FFF2-40B4-BE49-F238E27FC236}">
                  <a16:creationId xmlns:a16="http://schemas.microsoft.com/office/drawing/2014/main" id="{0ACBDF6A-4E1F-3248-B983-75C77910741F}"/>
                </a:ext>
              </a:extLst>
            </p:cNvPr>
            <p:cNvPicPr>
              <a:picLocks noChangeAspect="1"/>
            </p:cNvPicPr>
            <p:nvPr/>
          </p:nvPicPr>
          <p:blipFill>
            <a:blip r:embed="rId4"/>
            <a:stretch>
              <a:fillRect/>
            </a:stretch>
          </p:blipFill>
          <p:spPr>
            <a:xfrm>
              <a:off x="382462" y="1118928"/>
              <a:ext cx="2559439" cy="3304134"/>
            </a:xfrm>
            <a:prstGeom prst="rect">
              <a:avLst/>
            </a:prstGeom>
            <a:ln w="25400">
              <a:solidFill>
                <a:srgbClr val="FF0000"/>
              </a:solidFill>
            </a:ln>
          </p:spPr>
        </p:pic>
      </p:grpSp>
    </p:spTree>
    <p:extLst>
      <p:ext uri="{BB962C8B-B14F-4D97-AF65-F5344CB8AC3E}">
        <p14:creationId xmlns:p14="http://schemas.microsoft.com/office/powerpoint/2010/main" val="3033117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EBC09-FA4E-1249-91D6-B1BDED0E105B}"/>
              </a:ext>
            </a:extLst>
          </p:cNvPr>
          <p:cNvSpPr>
            <a:spLocks noGrp="1"/>
          </p:cNvSpPr>
          <p:nvPr>
            <p:ph idx="1"/>
          </p:nvPr>
        </p:nvSpPr>
        <p:spPr>
          <a:xfrm>
            <a:off x="605368" y="1266506"/>
            <a:ext cx="8020800" cy="5454484"/>
          </a:xfrm>
        </p:spPr>
        <p:txBody>
          <a:bodyPr/>
          <a:lstStyle/>
          <a:p>
            <a:pPr>
              <a:spcBef>
                <a:spcPts val="0"/>
              </a:spcBef>
              <a:spcAft>
                <a:spcPts val="1600"/>
              </a:spcAft>
            </a:pPr>
            <a:r>
              <a:rPr lang="en-US" sz="2133" dirty="0"/>
              <a:t>Package based on MODFLOW-2005 SUB and SUB-WT Packages</a:t>
            </a:r>
          </a:p>
          <a:p>
            <a:pPr>
              <a:spcBef>
                <a:spcPts val="0"/>
              </a:spcBef>
              <a:spcAft>
                <a:spcPts val="1600"/>
              </a:spcAft>
            </a:pPr>
            <a:r>
              <a:rPr lang="en-US" sz="2133" dirty="0"/>
              <a:t>Effective stress formulation</a:t>
            </a:r>
          </a:p>
          <a:p>
            <a:pPr lvl="1">
              <a:spcBef>
                <a:spcPts val="0"/>
              </a:spcBef>
              <a:spcAft>
                <a:spcPts val="400"/>
              </a:spcAft>
            </a:pPr>
            <a:r>
              <a:rPr lang="en-US" sz="1733" dirty="0"/>
              <a:t>Effective stress dependent storage properties</a:t>
            </a:r>
          </a:p>
          <a:p>
            <a:pPr lvl="1">
              <a:spcBef>
                <a:spcPts val="0"/>
              </a:spcBef>
              <a:spcAft>
                <a:spcPts val="1600"/>
              </a:spcAft>
            </a:pPr>
            <a:r>
              <a:rPr lang="en-US" sz="1733" dirty="0"/>
              <a:t>Water table dependent compaction</a:t>
            </a:r>
          </a:p>
          <a:p>
            <a:pPr>
              <a:spcBef>
                <a:spcPts val="0"/>
              </a:spcBef>
              <a:spcAft>
                <a:spcPts val="1600"/>
              </a:spcAft>
            </a:pPr>
            <a:r>
              <a:rPr lang="en-US" sz="2133" dirty="0"/>
              <a:t>Elastic and inelastic compaction of fine-grained sediments</a:t>
            </a:r>
          </a:p>
          <a:p>
            <a:pPr lvl="1">
              <a:spcBef>
                <a:spcPts val="0"/>
              </a:spcBef>
              <a:spcAft>
                <a:spcPts val="400"/>
              </a:spcAft>
            </a:pPr>
            <a:r>
              <a:rPr lang="en-US" sz="1733" dirty="0"/>
              <a:t>No-delay (thin beds that equilibrate quickly)</a:t>
            </a:r>
          </a:p>
          <a:p>
            <a:pPr lvl="1">
              <a:spcBef>
                <a:spcPts val="0"/>
              </a:spcBef>
              <a:spcAft>
                <a:spcPts val="1600"/>
              </a:spcAft>
            </a:pPr>
            <a:r>
              <a:rPr lang="en-US" sz="1733" dirty="0"/>
              <a:t>Delay (thick beds that drain slowly – separate numerical solution)</a:t>
            </a:r>
          </a:p>
          <a:p>
            <a:pPr>
              <a:spcBef>
                <a:spcPts val="0"/>
              </a:spcBef>
              <a:spcAft>
                <a:spcPts val="1600"/>
              </a:spcAft>
            </a:pPr>
            <a:r>
              <a:rPr lang="en-US" sz="2133" dirty="0"/>
              <a:t>Can account for elastic compaction of coarse-grained aquifer materials and water compressibility (full storage equation)</a:t>
            </a:r>
          </a:p>
          <a:p>
            <a:pPr>
              <a:spcBef>
                <a:spcPts val="0"/>
              </a:spcBef>
              <a:spcAft>
                <a:spcPts val="1600"/>
              </a:spcAft>
            </a:pPr>
            <a:endParaRPr lang="en-US" sz="2133" dirty="0"/>
          </a:p>
        </p:txBody>
      </p:sp>
      <p:pic>
        <p:nvPicPr>
          <p:cNvPr id="5" name="Picture 4">
            <a:extLst>
              <a:ext uri="{FF2B5EF4-FFF2-40B4-BE49-F238E27FC236}">
                <a16:creationId xmlns:a16="http://schemas.microsoft.com/office/drawing/2014/main" id="{4F413AB6-BF7F-4142-AA0B-D2E96EACF9F9}"/>
              </a:ext>
            </a:extLst>
          </p:cNvPr>
          <p:cNvPicPr>
            <a:picLocks noChangeAspect="1"/>
          </p:cNvPicPr>
          <p:nvPr/>
        </p:nvPicPr>
        <p:blipFill rotWithShape="1">
          <a:blip r:embed="rId2">
            <a:extLst>
              <a:ext uri="{28A0092B-C50C-407E-A947-70E740481C1C}">
                <a14:useLocalDpi xmlns:a14="http://schemas.microsoft.com/office/drawing/2010/main" val="0"/>
              </a:ext>
            </a:extLst>
          </a:blip>
          <a:srcRect l="12521" t="5010" b="8267"/>
          <a:stretch/>
        </p:blipFill>
        <p:spPr>
          <a:xfrm>
            <a:off x="8972032" y="1178788"/>
            <a:ext cx="2606136" cy="2583613"/>
          </a:xfrm>
          <a:prstGeom prst="rect">
            <a:avLst/>
          </a:prstGeom>
        </p:spPr>
      </p:pic>
      <p:pic>
        <p:nvPicPr>
          <p:cNvPr id="6" name="Picture 5">
            <a:extLst>
              <a:ext uri="{FF2B5EF4-FFF2-40B4-BE49-F238E27FC236}">
                <a16:creationId xmlns:a16="http://schemas.microsoft.com/office/drawing/2014/main" id="{A519620D-4047-624C-828B-0AB5EA817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555" y="3898282"/>
            <a:ext cx="2583613" cy="2583613"/>
          </a:xfrm>
          <a:prstGeom prst="rect">
            <a:avLst/>
          </a:prstGeom>
        </p:spPr>
      </p:pic>
      <p:sp>
        <p:nvSpPr>
          <p:cNvPr id="7" name="Title 6">
            <a:extLst>
              <a:ext uri="{FF2B5EF4-FFF2-40B4-BE49-F238E27FC236}">
                <a16:creationId xmlns:a16="http://schemas.microsoft.com/office/drawing/2014/main" id="{1E3A253B-C714-0740-8617-7C9333107157}"/>
              </a:ext>
            </a:extLst>
          </p:cNvPr>
          <p:cNvSpPr>
            <a:spLocks noGrp="1"/>
          </p:cNvSpPr>
          <p:nvPr>
            <p:ph type="title"/>
          </p:nvPr>
        </p:nvSpPr>
        <p:spPr/>
        <p:txBody>
          <a:bodyPr/>
          <a:lstStyle/>
          <a:p>
            <a:r>
              <a:rPr lang="en-US" dirty="0"/>
              <a:t>CSUB Package – Capabilities</a:t>
            </a:r>
          </a:p>
        </p:txBody>
      </p:sp>
    </p:spTree>
    <p:extLst>
      <p:ext uri="{BB962C8B-B14F-4D97-AF65-F5344CB8AC3E}">
        <p14:creationId xmlns:p14="http://schemas.microsoft.com/office/powerpoint/2010/main" val="732284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94701-43D2-8144-A02D-E32B578A82C6}"/>
              </a:ext>
            </a:extLst>
          </p:cNvPr>
          <p:cNvPicPr>
            <a:picLocks noChangeAspect="1"/>
          </p:cNvPicPr>
          <p:nvPr/>
        </p:nvPicPr>
        <p:blipFill>
          <a:blip r:embed="rId2"/>
          <a:stretch>
            <a:fillRect/>
          </a:stretch>
        </p:blipFill>
        <p:spPr>
          <a:xfrm>
            <a:off x="3511296" y="1405043"/>
            <a:ext cx="5169408" cy="1220364"/>
          </a:xfrm>
          <a:prstGeom prst="rect">
            <a:avLst/>
          </a:prstGeom>
        </p:spPr>
      </p:pic>
      <p:pic>
        <p:nvPicPr>
          <p:cNvPr id="8" name="Picture 7">
            <a:extLst>
              <a:ext uri="{FF2B5EF4-FFF2-40B4-BE49-F238E27FC236}">
                <a16:creationId xmlns:a16="http://schemas.microsoft.com/office/drawing/2014/main" id="{8BEA4288-3ACC-FE4A-9F6E-A92570D8885A}"/>
              </a:ext>
            </a:extLst>
          </p:cNvPr>
          <p:cNvPicPr>
            <a:picLocks noChangeAspect="1"/>
          </p:cNvPicPr>
          <p:nvPr/>
        </p:nvPicPr>
        <p:blipFill>
          <a:blip r:embed="rId3"/>
          <a:stretch>
            <a:fillRect/>
          </a:stretch>
        </p:blipFill>
        <p:spPr>
          <a:xfrm>
            <a:off x="4093030" y="5148083"/>
            <a:ext cx="4005943" cy="914400"/>
          </a:xfrm>
          <a:prstGeom prst="rect">
            <a:avLst/>
          </a:prstGeom>
        </p:spPr>
      </p:pic>
      <p:sp>
        <p:nvSpPr>
          <p:cNvPr id="9" name="TextBox 8">
            <a:extLst>
              <a:ext uri="{FF2B5EF4-FFF2-40B4-BE49-F238E27FC236}">
                <a16:creationId xmlns:a16="http://schemas.microsoft.com/office/drawing/2014/main" id="{90D4E09F-B8B0-0042-939C-AAD3B05880AF}"/>
              </a:ext>
            </a:extLst>
          </p:cNvPr>
          <p:cNvSpPr txBox="1"/>
          <p:nvPr/>
        </p:nvSpPr>
        <p:spPr>
          <a:xfrm>
            <a:off x="804263" y="2658143"/>
            <a:ext cx="3970959" cy="913199"/>
          </a:xfrm>
          <a:prstGeom prst="rect">
            <a:avLst/>
          </a:prstGeom>
          <a:noFill/>
        </p:spPr>
        <p:txBody>
          <a:bodyPr wrap="none" rtlCol="0">
            <a:spAutoFit/>
          </a:bodyPr>
          <a:lstStyle/>
          <a:p>
            <a:r>
              <a:rPr lang="en-US" sz="2667" dirty="0">
                <a:solidFill>
                  <a:srgbClr val="FFFF00"/>
                </a:solidFill>
              </a:rPr>
              <a:t>Assuming compaction is </a:t>
            </a:r>
            <a:br>
              <a:rPr lang="en-US" sz="2667" dirty="0">
                <a:solidFill>
                  <a:srgbClr val="FFFF00"/>
                </a:solidFill>
              </a:rPr>
            </a:br>
            <a:r>
              <a:rPr lang="en-US" sz="2667" dirty="0">
                <a:solidFill>
                  <a:srgbClr val="FFFF00"/>
                </a:solidFill>
              </a:rPr>
              <a:t>predominantly vertical</a:t>
            </a:r>
          </a:p>
        </p:txBody>
      </p:sp>
      <p:sp>
        <p:nvSpPr>
          <p:cNvPr id="11" name="TextBox 10">
            <a:extLst>
              <a:ext uri="{FF2B5EF4-FFF2-40B4-BE49-F238E27FC236}">
                <a16:creationId xmlns:a16="http://schemas.microsoft.com/office/drawing/2014/main" id="{930BA6A2-A68B-924F-ACD2-9524807A34A9}"/>
              </a:ext>
            </a:extLst>
          </p:cNvPr>
          <p:cNvSpPr txBox="1"/>
          <p:nvPr/>
        </p:nvSpPr>
        <p:spPr>
          <a:xfrm>
            <a:off x="804263" y="4581865"/>
            <a:ext cx="1117614" cy="502766"/>
          </a:xfrm>
          <a:prstGeom prst="rect">
            <a:avLst/>
          </a:prstGeom>
          <a:noFill/>
        </p:spPr>
        <p:txBody>
          <a:bodyPr wrap="none" rtlCol="0">
            <a:spAutoFit/>
          </a:bodyPr>
          <a:lstStyle/>
          <a:p>
            <a:r>
              <a:rPr lang="en-US" sz="2667" dirty="0">
                <a:solidFill>
                  <a:srgbClr val="FFFF00"/>
                </a:solidFill>
              </a:rPr>
              <a:t>where</a:t>
            </a:r>
          </a:p>
        </p:txBody>
      </p:sp>
      <p:pic>
        <p:nvPicPr>
          <p:cNvPr id="12" name="Picture 11">
            <a:extLst>
              <a:ext uri="{FF2B5EF4-FFF2-40B4-BE49-F238E27FC236}">
                <a16:creationId xmlns:a16="http://schemas.microsoft.com/office/drawing/2014/main" id="{E846BDC5-7804-0145-8BE6-8F15F554499E}"/>
              </a:ext>
            </a:extLst>
          </p:cNvPr>
          <p:cNvPicPr>
            <a:picLocks noChangeAspect="1"/>
          </p:cNvPicPr>
          <p:nvPr/>
        </p:nvPicPr>
        <p:blipFill>
          <a:blip r:embed="rId4"/>
          <a:stretch>
            <a:fillRect/>
          </a:stretch>
        </p:blipFill>
        <p:spPr>
          <a:xfrm>
            <a:off x="4916906" y="3634728"/>
            <a:ext cx="2358189" cy="914400"/>
          </a:xfrm>
          <a:prstGeom prst="rect">
            <a:avLst/>
          </a:prstGeom>
        </p:spPr>
      </p:pic>
      <p:pic>
        <p:nvPicPr>
          <p:cNvPr id="2" name="Picture 1">
            <a:extLst>
              <a:ext uri="{FF2B5EF4-FFF2-40B4-BE49-F238E27FC236}">
                <a16:creationId xmlns:a16="http://schemas.microsoft.com/office/drawing/2014/main" id="{13A9BA22-5E71-0840-9A81-89C4ADEDA40F}"/>
              </a:ext>
            </a:extLst>
          </p:cNvPr>
          <p:cNvPicPr>
            <a:picLocks noChangeAspect="1"/>
          </p:cNvPicPr>
          <p:nvPr/>
        </p:nvPicPr>
        <p:blipFill>
          <a:blip r:embed="rId5"/>
          <a:stretch>
            <a:fillRect/>
          </a:stretch>
        </p:blipFill>
        <p:spPr>
          <a:xfrm>
            <a:off x="3521629" y="1425707"/>
            <a:ext cx="2794459" cy="507368"/>
          </a:xfrm>
          <a:prstGeom prst="rect">
            <a:avLst/>
          </a:prstGeom>
        </p:spPr>
      </p:pic>
      <p:sp>
        <p:nvSpPr>
          <p:cNvPr id="4" name="Title 3">
            <a:extLst>
              <a:ext uri="{FF2B5EF4-FFF2-40B4-BE49-F238E27FC236}">
                <a16:creationId xmlns:a16="http://schemas.microsoft.com/office/drawing/2014/main" id="{4672B51A-846E-5442-9125-C15FF5A05F3E}"/>
              </a:ext>
            </a:extLst>
          </p:cNvPr>
          <p:cNvSpPr>
            <a:spLocks noGrp="1"/>
          </p:cNvSpPr>
          <p:nvPr>
            <p:ph type="title"/>
          </p:nvPr>
        </p:nvSpPr>
        <p:spPr/>
        <p:txBody>
          <a:bodyPr/>
          <a:lstStyle/>
          <a:p>
            <a:r>
              <a:rPr lang="en-US" dirty="0"/>
              <a:t>CSUB Package – theory </a:t>
            </a:r>
          </a:p>
        </p:txBody>
      </p:sp>
    </p:spTree>
    <p:extLst>
      <p:ext uri="{BB962C8B-B14F-4D97-AF65-F5344CB8AC3E}">
        <p14:creationId xmlns:p14="http://schemas.microsoft.com/office/powerpoint/2010/main" val="11432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AADCA-7076-2A49-A0D1-454183287D03}"/>
              </a:ext>
            </a:extLst>
          </p:cNvPr>
          <p:cNvSpPr>
            <a:spLocks noGrp="1"/>
          </p:cNvSpPr>
          <p:nvPr>
            <p:ph type="title"/>
          </p:nvPr>
        </p:nvSpPr>
        <p:spPr/>
        <p:txBody>
          <a:bodyPr/>
          <a:lstStyle/>
          <a:p>
            <a:r>
              <a:rPr lang="en-US" dirty="0"/>
              <a:t>CSUB Package – theory </a:t>
            </a:r>
          </a:p>
        </p:txBody>
      </p:sp>
      <p:grpSp>
        <p:nvGrpSpPr>
          <p:cNvPr id="5" name="Group 4">
            <a:extLst>
              <a:ext uri="{FF2B5EF4-FFF2-40B4-BE49-F238E27FC236}">
                <a16:creationId xmlns:a16="http://schemas.microsoft.com/office/drawing/2014/main" id="{F0335337-5D6A-7F47-95AD-276A6F98E31E}"/>
              </a:ext>
            </a:extLst>
          </p:cNvPr>
          <p:cNvGrpSpPr/>
          <p:nvPr/>
        </p:nvGrpSpPr>
        <p:grpSpPr>
          <a:xfrm>
            <a:off x="1080390" y="1266506"/>
            <a:ext cx="10031223" cy="5266841"/>
            <a:chOff x="169234" y="949879"/>
            <a:chExt cx="7523417" cy="3950131"/>
          </a:xfrm>
        </p:grpSpPr>
        <p:pic>
          <p:nvPicPr>
            <p:cNvPr id="13" name="Picture 12">
              <a:extLst>
                <a:ext uri="{FF2B5EF4-FFF2-40B4-BE49-F238E27FC236}">
                  <a16:creationId xmlns:a16="http://schemas.microsoft.com/office/drawing/2014/main" id="{3BE9E531-A68F-AF41-A665-684C3122D81B}"/>
                </a:ext>
              </a:extLst>
            </p:cNvPr>
            <p:cNvPicPr>
              <a:picLocks noChangeAspect="1"/>
            </p:cNvPicPr>
            <p:nvPr/>
          </p:nvPicPr>
          <p:blipFill>
            <a:blip r:embed="rId2"/>
            <a:stretch>
              <a:fillRect/>
            </a:stretch>
          </p:blipFill>
          <p:spPr>
            <a:xfrm>
              <a:off x="169234" y="1758955"/>
              <a:ext cx="3877056" cy="915273"/>
            </a:xfrm>
            <a:prstGeom prst="rect">
              <a:avLst/>
            </a:prstGeom>
          </p:spPr>
        </p:pic>
        <p:pic>
          <p:nvPicPr>
            <p:cNvPr id="14" name="Picture 13">
              <a:extLst>
                <a:ext uri="{FF2B5EF4-FFF2-40B4-BE49-F238E27FC236}">
                  <a16:creationId xmlns:a16="http://schemas.microsoft.com/office/drawing/2014/main" id="{CEBB7BAC-CC09-7946-9873-BD61665A67B8}"/>
                </a:ext>
              </a:extLst>
            </p:cNvPr>
            <p:cNvPicPr>
              <a:picLocks noChangeAspect="1"/>
            </p:cNvPicPr>
            <p:nvPr/>
          </p:nvPicPr>
          <p:blipFill>
            <a:blip r:embed="rId3"/>
            <a:stretch>
              <a:fillRect/>
            </a:stretch>
          </p:blipFill>
          <p:spPr>
            <a:xfrm>
              <a:off x="1223441" y="3431219"/>
              <a:ext cx="1768642" cy="685800"/>
            </a:xfrm>
            <a:prstGeom prst="rect">
              <a:avLst/>
            </a:prstGeom>
          </p:spPr>
        </p:pic>
        <p:grpSp>
          <p:nvGrpSpPr>
            <p:cNvPr id="2" name="Group 1">
              <a:extLst>
                <a:ext uri="{FF2B5EF4-FFF2-40B4-BE49-F238E27FC236}">
                  <a16:creationId xmlns:a16="http://schemas.microsoft.com/office/drawing/2014/main" id="{4039CC20-6A8F-C04A-9E28-FD4079B30FE7}"/>
                </a:ext>
              </a:extLst>
            </p:cNvPr>
            <p:cNvGrpSpPr/>
            <p:nvPr/>
          </p:nvGrpSpPr>
          <p:grpSpPr>
            <a:xfrm>
              <a:off x="4227548" y="949879"/>
              <a:ext cx="3465103" cy="3950131"/>
              <a:chOff x="4227548" y="949879"/>
              <a:chExt cx="3465103" cy="3950131"/>
            </a:xfrm>
          </p:grpSpPr>
          <p:pic>
            <p:nvPicPr>
              <p:cNvPr id="4" name="Picture 3" descr="A close up of a map&#10;&#10;Description automatically generated">
                <a:extLst>
                  <a:ext uri="{FF2B5EF4-FFF2-40B4-BE49-F238E27FC236}">
                    <a16:creationId xmlns:a16="http://schemas.microsoft.com/office/drawing/2014/main" id="{183BBBFE-A1A7-BC44-BEA4-6AFE48E97D81}"/>
                  </a:ext>
                </a:extLst>
              </p:cNvPr>
              <p:cNvPicPr>
                <a:picLocks noChangeAspect="1"/>
              </p:cNvPicPr>
              <p:nvPr/>
            </p:nvPicPr>
            <p:blipFill rotWithShape="1">
              <a:blip r:embed="rId4">
                <a:extLst>
                  <a:ext uri="{28A0092B-C50C-407E-A947-70E740481C1C}">
                    <a14:useLocalDpi xmlns:a14="http://schemas.microsoft.com/office/drawing/2010/main" val="0"/>
                  </a:ext>
                </a:extLst>
              </a:blip>
              <a:srcRect r="56604"/>
              <a:stretch/>
            </p:blipFill>
            <p:spPr>
              <a:xfrm>
                <a:off x="4227548" y="949879"/>
                <a:ext cx="2057015" cy="3950131"/>
              </a:xfrm>
              <a:prstGeom prst="rect">
                <a:avLst/>
              </a:prstGeom>
            </p:spPr>
          </p:pic>
          <p:pic>
            <p:nvPicPr>
              <p:cNvPr id="9" name="Picture 8" descr="A close up of a map&#10;&#10;Description automatically generated">
                <a:extLst>
                  <a:ext uri="{FF2B5EF4-FFF2-40B4-BE49-F238E27FC236}">
                    <a16:creationId xmlns:a16="http://schemas.microsoft.com/office/drawing/2014/main" id="{D098BEAC-6178-1B4A-9F51-CFA5ED6B0E82}"/>
                  </a:ext>
                </a:extLst>
              </p:cNvPr>
              <p:cNvPicPr>
                <a:picLocks noChangeAspect="1"/>
              </p:cNvPicPr>
              <p:nvPr/>
            </p:nvPicPr>
            <p:blipFill rotWithShape="1">
              <a:blip r:embed="rId4">
                <a:extLst>
                  <a:ext uri="{28A0092B-C50C-407E-A947-70E740481C1C}">
                    <a14:useLocalDpi xmlns:a14="http://schemas.microsoft.com/office/drawing/2010/main" val="0"/>
                  </a:ext>
                </a:extLst>
              </a:blip>
              <a:srcRect l="70294"/>
              <a:stretch/>
            </p:blipFill>
            <p:spPr>
              <a:xfrm>
                <a:off x="6284563" y="949879"/>
                <a:ext cx="1408088" cy="3950131"/>
              </a:xfrm>
              <a:prstGeom prst="rect">
                <a:avLst/>
              </a:prstGeom>
            </p:spPr>
          </p:pic>
        </p:grpSp>
      </p:grpSp>
    </p:spTree>
    <p:extLst>
      <p:ext uri="{BB962C8B-B14F-4D97-AF65-F5344CB8AC3E}">
        <p14:creationId xmlns:p14="http://schemas.microsoft.com/office/powerpoint/2010/main" val="1497843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E06E-611D-144A-B24A-A8E9005232D0}"/>
              </a:ext>
            </a:extLst>
          </p:cNvPr>
          <p:cNvSpPr>
            <a:spLocks noGrp="1"/>
          </p:cNvSpPr>
          <p:nvPr>
            <p:ph type="title"/>
          </p:nvPr>
        </p:nvSpPr>
        <p:spPr>
          <a:xfrm>
            <a:off x="609602" y="503561"/>
            <a:ext cx="10968567" cy="762944"/>
          </a:xfrm>
        </p:spPr>
        <p:txBody>
          <a:bodyPr/>
          <a:lstStyle/>
          <a:p>
            <a:r>
              <a:rPr lang="en-US" dirty="0"/>
              <a:t>CSUB Package  – input</a:t>
            </a:r>
          </a:p>
        </p:txBody>
      </p:sp>
      <p:pic>
        <p:nvPicPr>
          <p:cNvPr id="6" name="Picture 5">
            <a:extLst>
              <a:ext uri="{FF2B5EF4-FFF2-40B4-BE49-F238E27FC236}">
                <a16:creationId xmlns:a16="http://schemas.microsoft.com/office/drawing/2014/main" id="{E8A200FD-BCDC-244C-8804-4F79DF83F1C9}"/>
              </a:ext>
            </a:extLst>
          </p:cNvPr>
          <p:cNvPicPr>
            <a:picLocks noChangeAspect="1"/>
          </p:cNvPicPr>
          <p:nvPr/>
        </p:nvPicPr>
        <p:blipFill rotWithShape="1">
          <a:blip r:embed="rId2"/>
          <a:srcRect b="14558"/>
          <a:stretch/>
        </p:blipFill>
        <p:spPr>
          <a:xfrm>
            <a:off x="707146" y="1461886"/>
            <a:ext cx="10777708" cy="4581676"/>
          </a:xfrm>
          <a:prstGeom prst="rect">
            <a:avLst/>
          </a:prstGeom>
        </p:spPr>
      </p:pic>
    </p:spTree>
    <p:extLst>
      <p:ext uri="{BB962C8B-B14F-4D97-AF65-F5344CB8AC3E}">
        <p14:creationId xmlns:p14="http://schemas.microsoft.com/office/powerpoint/2010/main" val="2937984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6E2E-E2DA-BC4A-8653-C6C91723EEAA}"/>
              </a:ext>
            </a:extLst>
          </p:cNvPr>
          <p:cNvSpPr>
            <a:spLocks noGrp="1"/>
          </p:cNvSpPr>
          <p:nvPr>
            <p:ph type="title"/>
          </p:nvPr>
        </p:nvSpPr>
        <p:spPr/>
        <p:txBody>
          <a:bodyPr/>
          <a:lstStyle/>
          <a:p>
            <a:r>
              <a:rPr lang="en-US" dirty="0"/>
              <a:t>CSUB Package – input options</a:t>
            </a:r>
          </a:p>
        </p:txBody>
      </p:sp>
      <p:sp>
        <p:nvSpPr>
          <p:cNvPr id="3" name="Content Placeholder 2">
            <a:extLst>
              <a:ext uri="{FF2B5EF4-FFF2-40B4-BE49-F238E27FC236}">
                <a16:creationId xmlns:a16="http://schemas.microsoft.com/office/drawing/2014/main" id="{1EE9CBC4-3B5C-C745-852F-D5B819DACFEA}"/>
              </a:ext>
            </a:extLst>
          </p:cNvPr>
          <p:cNvSpPr>
            <a:spLocks noGrp="1"/>
          </p:cNvSpPr>
          <p:nvPr>
            <p:ph idx="1"/>
          </p:nvPr>
        </p:nvSpPr>
        <p:spPr>
          <a:xfrm>
            <a:off x="605368" y="1401363"/>
            <a:ext cx="10972800" cy="5105671"/>
          </a:xfrm>
        </p:spPr>
        <p:txBody>
          <a:bodyPr/>
          <a:lstStyle/>
          <a:p>
            <a:r>
              <a:rPr lang="en-US" dirty="0"/>
              <a:t>Head-based formulation</a:t>
            </a:r>
          </a:p>
          <a:p>
            <a:r>
              <a:rPr lang="en-US" dirty="0"/>
              <a:t>Compaction dependent porosity/void ratio and thickness for no-delay beds</a:t>
            </a:r>
          </a:p>
          <a:p>
            <a:r>
              <a:rPr lang="en-US" dirty="0"/>
              <a:t>Specify interbed thickness as a fraction of cell thickness</a:t>
            </a:r>
          </a:p>
          <a:p>
            <a:r>
              <a:rPr lang="en-US" dirty="0"/>
              <a:t>Time-varying geostatic stress above model</a:t>
            </a:r>
          </a:p>
          <a:p>
            <a:endParaRPr lang="en-US" dirty="0"/>
          </a:p>
          <a:p>
            <a:endParaRPr lang="en-US" dirty="0"/>
          </a:p>
        </p:txBody>
      </p:sp>
      <p:grpSp>
        <p:nvGrpSpPr>
          <p:cNvPr id="6" name="Group 5">
            <a:extLst>
              <a:ext uri="{FF2B5EF4-FFF2-40B4-BE49-F238E27FC236}">
                <a16:creationId xmlns:a16="http://schemas.microsoft.com/office/drawing/2014/main" id="{10F4B6A3-24B3-FF40-8CA7-CE2239542247}"/>
              </a:ext>
            </a:extLst>
          </p:cNvPr>
          <p:cNvGrpSpPr/>
          <p:nvPr/>
        </p:nvGrpSpPr>
        <p:grpSpPr>
          <a:xfrm>
            <a:off x="2042220" y="5138776"/>
            <a:ext cx="8107561" cy="1199909"/>
            <a:chOff x="1531664" y="3854082"/>
            <a:chExt cx="6080671" cy="899932"/>
          </a:xfrm>
        </p:grpSpPr>
        <p:pic>
          <p:nvPicPr>
            <p:cNvPr id="4" name="Picture 3">
              <a:extLst>
                <a:ext uri="{FF2B5EF4-FFF2-40B4-BE49-F238E27FC236}">
                  <a16:creationId xmlns:a16="http://schemas.microsoft.com/office/drawing/2014/main" id="{C9FFF80F-C4AD-4F4D-A39F-02A5B73B17AC}"/>
                </a:ext>
              </a:extLst>
            </p:cNvPr>
            <p:cNvPicPr>
              <a:picLocks noChangeAspect="1"/>
            </p:cNvPicPr>
            <p:nvPr/>
          </p:nvPicPr>
          <p:blipFill>
            <a:blip r:embed="rId2"/>
            <a:stretch>
              <a:fillRect/>
            </a:stretch>
          </p:blipFill>
          <p:spPr>
            <a:xfrm>
              <a:off x="1531664" y="4085080"/>
              <a:ext cx="6080671" cy="668934"/>
            </a:xfrm>
            <a:prstGeom prst="rect">
              <a:avLst/>
            </a:prstGeom>
          </p:spPr>
        </p:pic>
        <p:pic>
          <p:nvPicPr>
            <p:cNvPr id="5" name="Picture 4">
              <a:extLst>
                <a:ext uri="{FF2B5EF4-FFF2-40B4-BE49-F238E27FC236}">
                  <a16:creationId xmlns:a16="http://schemas.microsoft.com/office/drawing/2014/main" id="{F1961837-96DC-E542-9C9D-5026EB2FC09E}"/>
                </a:ext>
              </a:extLst>
            </p:cNvPr>
            <p:cNvPicPr>
              <a:picLocks noChangeAspect="1"/>
            </p:cNvPicPr>
            <p:nvPr/>
          </p:nvPicPr>
          <p:blipFill rotWithShape="1">
            <a:blip r:embed="rId3"/>
            <a:srcRect t="91151"/>
            <a:stretch/>
          </p:blipFill>
          <p:spPr>
            <a:xfrm>
              <a:off x="1531664" y="3854082"/>
              <a:ext cx="6080671" cy="267719"/>
            </a:xfrm>
            <a:prstGeom prst="rect">
              <a:avLst/>
            </a:prstGeom>
          </p:spPr>
        </p:pic>
      </p:grpSp>
    </p:spTree>
    <p:extLst>
      <p:ext uri="{BB962C8B-B14F-4D97-AF65-F5344CB8AC3E}">
        <p14:creationId xmlns:p14="http://schemas.microsoft.com/office/powerpoint/2010/main" val="2286380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A3A6FA-DC87-C94B-8294-8D2B6C26115B}"/>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pic>
        <p:nvPicPr>
          <p:cNvPr id="3" name="Picture 2">
            <a:extLst>
              <a:ext uri="{FF2B5EF4-FFF2-40B4-BE49-F238E27FC236}">
                <a16:creationId xmlns:a16="http://schemas.microsoft.com/office/drawing/2014/main" id="{D927EF89-363D-9D4A-AAF8-535C177163D0}"/>
              </a:ext>
            </a:extLst>
          </p:cNvPr>
          <p:cNvPicPr>
            <a:picLocks noChangeAspect="1"/>
          </p:cNvPicPr>
          <p:nvPr/>
        </p:nvPicPr>
        <p:blipFill>
          <a:blip r:embed="rId3"/>
          <a:stretch>
            <a:fillRect/>
          </a:stretch>
        </p:blipFill>
        <p:spPr>
          <a:xfrm>
            <a:off x="-34344" y="0"/>
            <a:ext cx="6223000" cy="3200400"/>
          </a:xfrm>
          <a:prstGeom prst="rect">
            <a:avLst/>
          </a:prstGeom>
          <a:solidFill>
            <a:schemeClr val="bg1"/>
          </a:solidFill>
        </p:spPr>
      </p:pic>
      <p:pic>
        <p:nvPicPr>
          <p:cNvPr id="15" name="Picture 14">
            <a:extLst>
              <a:ext uri="{FF2B5EF4-FFF2-40B4-BE49-F238E27FC236}">
                <a16:creationId xmlns:a16="http://schemas.microsoft.com/office/drawing/2014/main" id="{6AA04C65-BA8F-1B46-9F00-C2CC0DA4DD23}"/>
              </a:ext>
            </a:extLst>
          </p:cNvPr>
          <p:cNvPicPr>
            <a:picLocks noChangeAspect="1"/>
          </p:cNvPicPr>
          <p:nvPr/>
        </p:nvPicPr>
        <p:blipFill>
          <a:blip r:embed="rId4"/>
          <a:stretch>
            <a:fillRect/>
          </a:stretch>
        </p:blipFill>
        <p:spPr>
          <a:xfrm>
            <a:off x="746706" y="3191207"/>
            <a:ext cx="4660900" cy="3657600"/>
          </a:xfrm>
          <a:prstGeom prst="rect">
            <a:avLst/>
          </a:prstGeom>
          <a:solidFill>
            <a:schemeClr val="bg1"/>
          </a:solidFill>
        </p:spPr>
      </p:pic>
      <p:sp>
        <p:nvSpPr>
          <p:cNvPr id="7" name="Content Placeholder 2">
            <a:extLst>
              <a:ext uri="{FF2B5EF4-FFF2-40B4-BE49-F238E27FC236}">
                <a16:creationId xmlns:a16="http://schemas.microsoft.com/office/drawing/2014/main" id="{CA8ADD70-F59B-E242-9CB1-7130A664F942}"/>
              </a:ext>
            </a:extLst>
          </p:cNvPr>
          <p:cNvSpPr txBox="1">
            <a:spLocks/>
          </p:cNvSpPr>
          <p:nvPr/>
        </p:nvSpPr>
        <p:spPr>
          <a:xfrm>
            <a:off x="6248400" y="371878"/>
            <a:ext cx="5943600" cy="6114245"/>
          </a:xfrm>
          <a:prstGeom prst="rect">
            <a:avLst/>
          </a:prstGeom>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306910" indent="-306910">
              <a:spcAft>
                <a:spcPts val="800"/>
              </a:spcAft>
              <a:buFont typeface="Arial" panose="020B0604020202020204" pitchFamily="34" charset="0"/>
              <a:buChar char="•"/>
            </a:pPr>
            <a:r>
              <a:rPr lang="en-US" sz="1800" dirty="0"/>
              <a:t>One-dimensional column problem simulating extensometer observations</a:t>
            </a:r>
          </a:p>
          <a:p>
            <a:pPr marL="306910" indent="-306910">
              <a:spcAft>
                <a:spcPts val="800"/>
              </a:spcAft>
              <a:buFont typeface="Arial" panose="020B0604020202020204" pitchFamily="34" charset="0"/>
              <a:buChar char="•"/>
            </a:pPr>
            <a:r>
              <a:rPr lang="en-US" sz="1800" dirty="0"/>
              <a:t>Sneed (2008) model used head-based formulation (SUB package)</a:t>
            </a:r>
          </a:p>
          <a:p>
            <a:pPr marL="306910" indent="-306910">
              <a:spcAft>
                <a:spcPts val="800"/>
              </a:spcAft>
              <a:buFont typeface="Arial" panose="020B0604020202020204" pitchFamily="34" charset="0"/>
              <a:buChar char="•"/>
            </a:pPr>
            <a:r>
              <a:rPr lang="en-US" sz="1800" dirty="0"/>
              <a:t>Combination of no-delay and delay interbeds</a:t>
            </a:r>
          </a:p>
          <a:p>
            <a:pPr marL="306910" indent="-306910">
              <a:spcAft>
                <a:spcPts val="800"/>
              </a:spcAft>
              <a:buFont typeface="Arial" panose="020B0604020202020204" pitchFamily="34" charset="0"/>
              <a:buChar char="•"/>
            </a:pPr>
            <a:r>
              <a:rPr lang="en-US" sz="1800" dirty="0"/>
              <a:t>Elastic compressibility of coarse-grained materials and water compressibility simulated</a:t>
            </a:r>
          </a:p>
          <a:p>
            <a:pPr marL="306910" indent="-306910">
              <a:spcAft>
                <a:spcPts val="800"/>
              </a:spcAft>
              <a:buFont typeface="Arial" panose="020B0604020202020204" pitchFamily="34" charset="0"/>
              <a:buChar char="•"/>
            </a:pPr>
            <a:r>
              <a:rPr lang="en-US" sz="1800" dirty="0"/>
              <a:t>Specified water-levels used to simulate historic water-level changes</a:t>
            </a:r>
          </a:p>
          <a:p>
            <a:pPr marL="306910" indent="-306910">
              <a:spcAft>
                <a:spcPts val="800"/>
              </a:spcAft>
              <a:buFont typeface="Arial" panose="020B0604020202020204" pitchFamily="34" charset="0"/>
              <a:buChar char="•"/>
            </a:pPr>
            <a:r>
              <a:rPr lang="en-US" sz="1800" dirty="0"/>
              <a:t>Calibrated using PEST++</a:t>
            </a:r>
          </a:p>
          <a:p>
            <a:pPr marL="914377" lvl="1" indent="-304792">
              <a:spcAft>
                <a:spcPts val="800"/>
              </a:spcAft>
              <a:buFont typeface="Arial" panose="020B0604020202020204" pitchFamily="34" charset="0"/>
              <a:buChar char="•"/>
            </a:pPr>
            <a:r>
              <a:rPr lang="en-US" sz="1800" dirty="0"/>
              <a:t>Calibrated to simulated compaction from head-based results</a:t>
            </a:r>
          </a:p>
          <a:p>
            <a:pPr marL="914377" lvl="1" indent="-304792">
              <a:spcAft>
                <a:spcPts val="800"/>
              </a:spcAft>
              <a:buFont typeface="Arial" panose="020B0604020202020204" pitchFamily="34" charset="0"/>
              <a:buChar char="•"/>
            </a:pPr>
            <a:r>
              <a:rPr lang="en-US" sz="1800" dirty="0"/>
              <a:t>Calibrated inelastic specific storage with tied elastic specific storage and original multiplier </a:t>
            </a:r>
          </a:p>
          <a:p>
            <a:pPr marL="914377" lvl="1" indent="-304792">
              <a:spcAft>
                <a:spcPts val="800"/>
              </a:spcAft>
              <a:buFont typeface="Arial" panose="020B0604020202020204" pitchFamily="34" charset="0"/>
              <a:buChar char="•"/>
            </a:pPr>
            <a:r>
              <a:rPr lang="en-US" sz="1800" dirty="0"/>
              <a:t>Coarse-grained elastic specific storage insensitive</a:t>
            </a:r>
          </a:p>
        </p:txBody>
      </p:sp>
    </p:spTree>
    <p:extLst>
      <p:ext uri="{BB962C8B-B14F-4D97-AF65-F5344CB8AC3E}">
        <p14:creationId xmlns:p14="http://schemas.microsoft.com/office/powerpoint/2010/main" val="2776888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1F4ED7-872E-2E46-8105-CD163581D8A6}"/>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
        <p:nvSpPr>
          <p:cNvPr id="6" name="Title 5">
            <a:extLst>
              <a:ext uri="{FF2B5EF4-FFF2-40B4-BE49-F238E27FC236}">
                <a16:creationId xmlns:a16="http://schemas.microsoft.com/office/drawing/2014/main" id="{24971116-0656-1F4B-8D33-D316BE097E5E}"/>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5C8A5F29-24D0-104F-AFD6-A1DFFDB51BB3}"/>
              </a:ext>
            </a:extLst>
          </p:cNvPr>
          <p:cNvPicPr>
            <a:picLocks noChangeAspect="1"/>
          </p:cNvPicPr>
          <p:nvPr/>
        </p:nvPicPr>
        <p:blipFill>
          <a:blip r:embed="rId2"/>
          <a:stretch>
            <a:fillRect/>
          </a:stretch>
        </p:blipFill>
        <p:spPr>
          <a:xfrm>
            <a:off x="5969000" y="1282700"/>
            <a:ext cx="6223000" cy="4292600"/>
          </a:xfrm>
          <a:prstGeom prst="rect">
            <a:avLst/>
          </a:prstGeom>
          <a:solidFill>
            <a:schemeClr val="bg1"/>
          </a:solidFill>
        </p:spPr>
      </p:pic>
      <p:pic>
        <p:nvPicPr>
          <p:cNvPr id="7" name="Picture 6">
            <a:extLst>
              <a:ext uri="{FF2B5EF4-FFF2-40B4-BE49-F238E27FC236}">
                <a16:creationId xmlns:a16="http://schemas.microsoft.com/office/drawing/2014/main" id="{3A964022-556B-D347-A0EA-FA4ACEBB271B}"/>
              </a:ext>
            </a:extLst>
          </p:cNvPr>
          <p:cNvPicPr>
            <a:picLocks noChangeAspect="1"/>
          </p:cNvPicPr>
          <p:nvPr/>
        </p:nvPicPr>
        <p:blipFill>
          <a:blip r:embed="rId3"/>
          <a:stretch>
            <a:fillRect/>
          </a:stretch>
        </p:blipFill>
        <p:spPr>
          <a:xfrm>
            <a:off x="0" y="463550"/>
            <a:ext cx="5930900" cy="5930900"/>
          </a:xfrm>
          <a:prstGeom prst="rect">
            <a:avLst/>
          </a:prstGeom>
          <a:solidFill>
            <a:schemeClr val="bg1"/>
          </a:solidFill>
        </p:spPr>
      </p:pic>
    </p:spTree>
    <p:extLst>
      <p:ext uri="{BB962C8B-B14F-4D97-AF65-F5344CB8AC3E}">
        <p14:creationId xmlns:p14="http://schemas.microsoft.com/office/powerpoint/2010/main" val="319701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Traditional stress packages</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5057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1">
            <a:extLst>
              <a:ext uri="{FF2B5EF4-FFF2-40B4-BE49-F238E27FC236}">
                <a16:creationId xmlns:a16="http://schemas.microsoft.com/office/drawing/2014/main" id="{9C115EE7-AB9A-7040-89B3-92C8A3BDD346}"/>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sp>
        <p:nvSpPr>
          <p:cNvPr id="5" name="Title 4">
            <a:extLst>
              <a:ext uri="{FF2B5EF4-FFF2-40B4-BE49-F238E27FC236}">
                <a16:creationId xmlns:a16="http://schemas.microsoft.com/office/drawing/2014/main" id="{934B8361-53B0-3849-B65D-7319BED0F1A8}"/>
              </a:ext>
            </a:extLst>
          </p:cNvPr>
          <p:cNvSpPr>
            <a:spLocks noGrp="1"/>
          </p:cNvSpPr>
          <p:nvPr>
            <p:ph type="title"/>
          </p:nvPr>
        </p:nvSpPr>
        <p:spPr/>
        <p:txBody>
          <a:bodyPr/>
          <a:lstStyle/>
          <a:p>
            <a:r>
              <a:rPr lang="en-US" dirty="0"/>
              <a:t>MODFLOW Support Environment</a:t>
            </a:r>
          </a:p>
        </p:txBody>
      </p:sp>
      <p:sp>
        <p:nvSpPr>
          <p:cNvPr id="6" name="Oval 5">
            <a:extLst>
              <a:ext uri="{FF2B5EF4-FFF2-40B4-BE49-F238E27FC236}">
                <a16:creationId xmlns:a16="http://schemas.microsoft.com/office/drawing/2014/main" id="{A2FFC561-44FD-CF4B-8B8A-931518DD698A}"/>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7" name="Rectangle 6">
            <a:extLst>
              <a:ext uri="{FF2B5EF4-FFF2-40B4-BE49-F238E27FC236}">
                <a16:creationId xmlns:a16="http://schemas.microsoft.com/office/drawing/2014/main" id="{A6CCC481-B2B4-8044-8388-1B17767BE57E}"/>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Tree>
    <p:extLst>
      <p:ext uri="{BB962C8B-B14F-4D97-AF65-F5344CB8AC3E}">
        <p14:creationId xmlns:p14="http://schemas.microsoft.com/office/powerpoint/2010/main" val="14240556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Traditional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sz="2400" dirty="0"/>
              <a:t>Specified head (CHD) Package</a:t>
            </a:r>
          </a:p>
          <a:p>
            <a:pPr lvl="1"/>
            <a:r>
              <a:rPr lang="en-US" sz="2000" dirty="0"/>
              <a:t>No more IBOUND.  Must use CHD</a:t>
            </a:r>
          </a:p>
          <a:p>
            <a:pPr lvl="1"/>
            <a:r>
              <a:rPr lang="en-US" sz="2000" dirty="0"/>
              <a:t>Can turn CHD cells on and off by stress period</a:t>
            </a:r>
          </a:p>
          <a:p>
            <a:r>
              <a:rPr lang="en-US" sz="2400" dirty="0"/>
              <a:t>Well (WEL) Package</a:t>
            </a:r>
          </a:p>
          <a:p>
            <a:r>
              <a:rPr lang="en-US" sz="2400" dirty="0"/>
              <a:t>Recharge (RCH) Package</a:t>
            </a:r>
          </a:p>
          <a:p>
            <a:pPr lvl="1"/>
            <a:r>
              <a:rPr lang="en-US" sz="2000" dirty="0"/>
              <a:t>Array-based or list based</a:t>
            </a:r>
          </a:p>
          <a:p>
            <a:r>
              <a:rPr lang="en-US" sz="2400" dirty="0"/>
              <a:t>River (RIV) Package</a:t>
            </a:r>
          </a:p>
          <a:p>
            <a:r>
              <a:rPr lang="en-US" sz="2400" dirty="0"/>
              <a:t>General-Head Boundary (GHB) Package</a:t>
            </a:r>
          </a:p>
          <a:p>
            <a:r>
              <a:rPr lang="en-US" sz="2400" dirty="0"/>
              <a:t>Drain (DRN) Package</a:t>
            </a:r>
          </a:p>
          <a:p>
            <a:r>
              <a:rPr lang="en-US" sz="2400" dirty="0"/>
              <a:t>Evapotranspiration (EVT) Package</a:t>
            </a:r>
          </a:p>
          <a:p>
            <a:pPr lvl="1"/>
            <a:r>
              <a:rPr lang="en-US" sz="2000" dirty="0"/>
              <a:t>Array-based or list based</a:t>
            </a:r>
          </a:p>
        </p:txBody>
      </p:sp>
    </p:spTree>
    <p:extLst>
      <p:ext uri="{BB962C8B-B14F-4D97-AF65-F5344CB8AC3E}">
        <p14:creationId xmlns:p14="http://schemas.microsoft.com/office/powerpoint/2010/main" val="2564590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3505200" y="1219200"/>
            <a:ext cx="5671820" cy="5085080"/>
          </a:xfrm>
          <a:prstGeom prst="rect">
            <a:avLst/>
          </a:prstGeom>
        </p:spPr>
      </p:pic>
    </p:spTree>
    <p:extLst>
      <p:ext uri="{BB962C8B-B14F-4D97-AF65-F5344CB8AC3E}">
        <p14:creationId xmlns:p14="http://schemas.microsoft.com/office/powerpoint/2010/main" val="845659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3962400" y="1143000"/>
            <a:ext cx="4457700" cy="5410200"/>
          </a:xfrm>
          <a:prstGeom prst="rect">
            <a:avLst/>
          </a:prstGeom>
        </p:spPr>
      </p:pic>
    </p:spTree>
    <p:extLst>
      <p:ext uri="{BB962C8B-B14F-4D97-AF65-F5344CB8AC3E}">
        <p14:creationId xmlns:p14="http://schemas.microsoft.com/office/powerpoint/2010/main" val="8382120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23322</TotalTime>
  <Pages>4</Pages>
  <Words>2998</Words>
  <Application>Microsoft Macintosh PowerPoint</Application>
  <PresentationFormat>Widescreen</PresentationFormat>
  <Paragraphs>583</Paragraphs>
  <Slides>93</Slides>
  <Notes>20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0" baseType="lpstr">
      <vt:lpstr>Abadi</vt:lpstr>
      <vt:lpstr>Arial</vt:lpstr>
      <vt:lpstr>Courier New</vt:lpstr>
      <vt:lpstr>Times New Roman</vt:lpstr>
      <vt:lpstr>Wingdings</vt:lpstr>
      <vt:lpstr>dark-blue-template</vt:lpstr>
      <vt:lpstr>Equation</vt:lpstr>
      <vt:lpstr>MODFLOW 6 Groundwater Flow Model</vt:lpstr>
      <vt:lpstr>GROUNDWATER MODELING background AT THE USGS</vt:lpstr>
      <vt:lpstr>PowerPoint Presentation</vt:lpstr>
      <vt:lpstr>PowerPoint Presentation</vt:lpstr>
      <vt:lpstr>PowerPoint Presentation</vt:lpstr>
      <vt:lpstr>PowerPoint Presentation</vt:lpstr>
      <vt:lpstr>PowerPoint Presentation</vt:lpstr>
      <vt:lpstr>MODFLOW Philosophy</vt:lpstr>
      <vt:lpstr>MODFLOW Support Environment</vt:lpstr>
      <vt:lpstr>PowerPoint Presentation</vt:lpstr>
      <vt:lpstr>PowerPoint Presentation</vt:lpstr>
      <vt:lpstr>MODFLOW User Base</vt:lpstr>
      <vt:lpstr>Evolving Simulation Needs</vt:lpstr>
      <vt:lpstr>MODFLOW Next Generation</vt:lpstr>
      <vt:lpstr>MODFLOW 6</vt:lpstr>
      <vt:lpstr>MODFLOW 6</vt:lpstr>
      <vt:lpstr>MODFLOW 6 Framework </vt:lpstr>
      <vt:lpstr>MODFLOW 6 Framework Concepts</vt:lpstr>
      <vt:lpstr>MODFLOW Framework Components</vt:lpstr>
      <vt:lpstr>Nested Grids</vt:lpstr>
      <vt:lpstr>Multi-Level Grid Nesting</vt:lpstr>
      <vt:lpstr>MODFLOW 6 Framework</vt:lpstr>
      <vt:lpstr>MODFLOW 6 Framework Simulation Components</vt:lpstr>
      <vt:lpstr>MODFLOW 6 Framework Simulation Name File</vt:lpstr>
      <vt:lpstr>MODFLOW 6 Framework Timing Module</vt:lpstr>
      <vt:lpstr>MODFLOW 6 Framework Stress Period Data </vt:lpstr>
      <vt:lpstr>MODFLOW 6 Framework Solutions</vt:lpstr>
      <vt:lpstr>Iterative Model Solution (IMS6)</vt:lpstr>
      <vt:lpstr>MODFLOW 6 Framework Time Series</vt:lpstr>
      <vt:lpstr>Timeseries Interpolation Methods</vt:lpstr>
      <vt:lpstr>MODFLOW 6 Framework Observations</vt:lpstr>
      <vt:lpstr>Groundwater flow (GWF) model </vt:lpstr>
      <vt:lpstr>GWF Documentation</vt:lpstr>
      <vt:lpstr>GWF Model Highlights</vt:lpstr>
      <vt:lpstr>UNDERLYING Formulation</vt:lpstr>
      <vt:lpstr>Finite-Difference Equation</vt:lpstr>
      <vt:lpstr>Generalized CVFD Equation</vt:lpstr>
      <vt:lpstr>DISCRETIZATION</vt:lpstr>
      <vt:lpstr>Spatial Discretization</vt:lpstr>
      <vt:lpstr>Discretization (DIS) Package</vt:lpstr>
      <vt:lpstr>IDOMAIN Capability</vt:lpstr>
      <vt:lpstr>IDOMAIN Capability (cont.)</vt:lpstr>
      <vt:lpstr>Multi-Model Simulation</vt:lpstr>
      <vt:lpstr>LGR Simulation</vt:lpstr>
      <vt:lpstr>GWF Exchanges</vt:lpstr>
      <vt:lpstr>LGR Simulation</vt:lpstr>
      <vt:lpstr>Matrix-Level Coupling</vt:lpstr>
      <vt:lpstr>GWF6-GWF6 Exchange</vt:lpstr>
      <vt:lpstr>NODE PROPERTY FLOW PACKAGE</vt:lpstr>
      <vt:lpstr>Node Property Flow (NPF) Package</vt:lpstr>
      <vt:lpstr>Representation of Anisotropy</vt:lpstr>
      <vt:lpstr>Hydraulic Conductivity Ellipsoid</vt:lpstr>
      <vt:lpstr>Ellipsoid Rotation</vt:lpstr>
      <vt:lpstr>Ellipsoid Rotation (cont.)</vt:lpstr>
      <vt:lpstr>Effective Conductivity Approach</vt:lpstr>
      <vt:lpstr>XT3D Approach</vt:lpstr>
      <vt:lpstr>XT3D flow expression</vt:lpstr>
      <vt:lpstr>XT3D flow expression</vt:lpstr>
      <vt:lpstr>XT3D flow expression</vt:lpstr>
      <vt:lpstr>XT3D flow expression</vt:lpstr>
      <vt:lpstr>XT3D flow expression</vt:lpstr>
      <vt:lpstr>XT3D performance</vt:lpstr>
      <vt:lpstr>Newton-Raphson Formulation</vt:lpstr>
      <vt:lpstr>Formulation Issues</vt:lpstr>
      <vt:lpstr>Wetting/Drying Nonlinearities</vt:lpstr>
      <vt:lpstr>Newton-Raphson method</vt:lpstr>
      <vt:lpstr>Newton-Raphson Formulation</vt:lpstr>
      <vt:lpstr>Newton-Raphson Formulation</vt:lpstr>
      <vt:lpstr>Standard Formulation</vt:lpstr>
      <vt:lpstr>Newton-Raphson Formulation</vt:lpstr>
      <vt:lpstr>Newton-Raphson Formulation</vt:lpstr>
      <vt:lpstr>Newton-Raphson Formulation</vt:lpstr>
      <vt:lpstr>Newton-Raphson Formulation</vt:lpstr>
      <vt:lpstr>Newton-Raphson Formulation</vt:lpstr>
      <vt:lpstr>Iterative Model Solution (IMS6) Package</vt:lpstr>
      <vt:lpstr>Newton-Raphson Formulation</vt:lpstr>
      <vt:lpstr>Newton-Raphson Formulation</vt:lpstr>
      <vt:lpstr>storage</vt:lpstr>
      <vt:lpstr>Storage (STO) Package</vt:lpstr>
      <vt:lpstr>Skeletal Storage, Compaction and Subsidence (Csub) Package</vt:lpstr>
      <vt:lpstr>Previous subsidence package versions</vt:lpstr>
      <vt:lpstr>CSUB Package – Capabilities</vt:lpstr>
      <vt:lpstr>CSUB Package – theory </vt:lpstr>
      <vt:lpstr>CSUB Package – theory </vt:lpstr>
      <vt:lpstr>CSUB Package  – input</vt:lpstr>
      <vt:lpstr>CSUB Package – input options</vt:lpstr>
      <vt:lpstr>PowerPoint Presentation</vt:lpstr>
      <vt:lpstr>PowerPoint Presentation</vt:lpstr>
      <vt:lpstr>Traditional stress packages</vt:lpstr>
      <vt:lpstr>Traditional Packages</vt:lpstr>
      <vt:lpstr>All GWF Packages</vt:lpstr>
      <vt:lpstr>Multiple Package of Same Type</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770</cp:revision>
  <cp:lastPrinted>2014-05-20T14:47:17Z</cp:lastPrinted>
  <dcterms:created xsi:type="dcterms:W3CDTF">2009-08-04T14:01:06Z</dcterms:created>
  <dcterms:modified xsi:type="dcterms:W3CDTF">2021-08-18T17:21:31Z</dcterms:modified>
</cp:coreProperties>
</file>